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1"/>
    <p:sldMasterId id="2147483663" r:id="rId2"/>
  </p:sldMasterIdLst>
  <p:notesMasterIdLst>
    <p:notesMasterId r:id="rId29"/>
  </p:notesMasterIdLst>
  <p:sldIdLst>
    <p:sldId id="301" r:id="rId3"/>
    <p:sldId id="305" r:id="rId4"/>
    <p:sldId id="306" r:id="rId5"/>
    <p:sldId id="337" r:id="rId6"/>
    <p:sldId id="307" r:id="rId7"/>
    <p:sldId id="308" r:id="rId8"/>
    <p:sldId id="309" r:id="rId9"/>
    <p:sldId id="310" r:id="rId10"/>
    <p:sldId id="311" r:id="rId11"/>
    <p:sldId id="312" r:id="rId12"/>
    <p:sldId id="313" r:id="rId13"/>
    <p:sldId id="316" r:id="rId14"/>
    <p:sldId id="314" r:id="rId15"/>
    <p:sldId id="315" r:id="rId16"/>
    <p:sldId id="334" r:id="rId17"/>
    <p:sldId id="335" r:id="rId18"/>
    <p:sldId id="317" r:id="rId19"/>
    <p:sldId id="318" r:id="rId20"/>
    <p:sldId id="319" r:id="rId21"/>
    <p:sldId id="338" r:id="rId22"/>
    <p:sldId id="321" r:id="rId23"/>
    <p:sldId id="330" r:id="rId24"/>
    <p:sldId id="325" r:id="rId25"/>
    <p:sldId id="327" r:id="rId26"/>
    <p:sldId id="326" r:id="rId27"/>
    <p:sldId id="328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709" autoAdjust="0"/>
  </p:normalViewPr>
  <p:slideViewPr>
    <p:cSldViewPr snapToGrid="0">
      <p:cViewPr varScale="1">
        <p:scale>
          <a:sx n="99" d="100"/>
          <a:sy n="99" d="100"/>
        </p:scale>
        <p:origin x="99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AC66E1-FCBB-47C9-BADD-4C77CA883194}" type="datetimeFigureOut">
              <a:rPr lang="en-US" smtClean="0"/>
              <a:t>11/19/2024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A8F3F6-7909-41DF-B4CD-867906F7DDD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9078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36371569f6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36371569f6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45fd88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145fd889dd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" name="Google Shape;43;g145fd889dd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0035954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45fd88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145fd889dd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Emphsize</a:t>
            </a:r>
            <a:r>
              <a:rPr lang="en-US" dirty="0"/>
              <a:t> input parameters 13 models</a:t>
            </a:r>
            <a:endParaRPr dirty="0"/>
          </a:p>
        </p:txBody>
      </p:sp>
      <p:sp>
        <p:nvSpPr>
          <p:cNvPr id="43" name="Google Shape;43;g145fd889dd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945014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45fd88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145fd889dd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Impact of sex </a:t>
            </a:r>
            <a:r>
              <a:rPr lang="en-US" dirty="0" err="1"/>
              <a:t>bmi</a:t>
            </a:r>
            <a:r>
              <a:rPr lang="en-US" dirty="0"/>
              <a:t> age, stature, (consistently significant for pc1)</a:t>
            </a:r>
            <a:endParaRPr dirty="0"/>
          </a:p>
        </p:txBody>
      </p:sp>
      <p:sp>
        <p:nvSpPr>
          <p:cNvPr id="43" name="Google Shape;43;g145fd889dd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5777278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45fd88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145fd889dd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" name="Google Shape;43;g145fd889dd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526449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45fd88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145fd889dd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" name="Google Shape;43;g145fd889dd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699198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45fd88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145fd889dd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Add figure of measurement</a:t>
            </a:r>
            <a:endParaRPr dirty="0"/>
          </a:p>
        </p:txBody>
      </p:sp>
      <p:sp>
        <p:nvSpPr>
          <p:cNvPr id="43" name="Google Shape;43;g145fd889dd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653542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45fd88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145fd889dd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" name="Google Shape;43;g145fd889dd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8062134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45fd88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145fd889dd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3" name="Google Shape;43;g145fd889dd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302174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45fd88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145fd889dd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Less than 2 mm is much smaller than the variation presented in the vertebral geometry, and the FE size are typically 5mm for human models. (How does the model prediction performance look like?)</a:t>
            </a:r>
            <a:endParaRPr dirty="0"/>
          </a:p>
        </p:txBody>
      </p:sp>
      <p:sp>
        <p:nvSpPr>
          <p:cNvPr id="43" name="Google Shape;43;g145fd889dd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277652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45fd88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145fd889dd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Limitation: 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43" name="Google Shape;43;g145fd889dd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19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5268527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45fd88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145fd889dd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Less focus on Historically T-spine injury is less investigated in occupant protection</a:t>
            </a:r>
            <a:endParaRPr dirty="0"/>
          </a:p>
        </p:txBody>
      </p:sp>
      <p:sp>
        <p:nvSpPr>
          <p:cNvPr id="43" name="Google Shape;43;g145fd889dd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5559813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45fd88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145fd889dd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" name="Google Shape;43;g145fd889dd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20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722606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45fd88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145fd889dd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Combinate next slide. A few sentence from paper</a:t>
            </a:r>
            <a:endParaRPr dirty="0"/>
          </a:p>
        </p:txBody>
      </p:sp>
      <p:sp>
        <p:nvSpPr>
          <p:cNvPr id="43" name="Google Shape;43;g145fd889dd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21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9431651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45fd88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145fd889dd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" name="Google Shape;43;g145fd889dd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22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69838601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45fd88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145fd889dd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" name="Google Shape;43;g145fd889dd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597146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45fd88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145fd889dd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" name="Google Shape;43;g145fd889dd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95716863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45fd88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145fd889dd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" name="Google Shape;43;g145fd889dd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08950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45fd88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145fd889dd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" name="Google Shape;43;g145fd889dd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26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1827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45fd88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145fd889dd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" name="Google Shape;43;g145fd889dd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3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7462695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45fd88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145fd889dd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" name="Google Shape;43;g145fd889dd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4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0653885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45fd88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145fd889dd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T-spine geometry complexity</a:t>
            </a:r>
            <a:endParaRPr dirty="0"/>
          </a:p>
        </p:txBody>
      </p:sp>
      <p:sp>
        <p:nvSpPr>
          <p:cNvPr id="43" name="Google Shape;43;g145fd889dd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5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73373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45fd88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145fd889dd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CT scan manual work from student team</a:t>
            </a:r>
            <a:endParaRPr dirty="0"/>
          </a:p>
        </p:txBody>
      </p:sp>
      <p:sp>
        <p:nvSpPr>
          <p:cNvPr id="43" name="Google Shape;43;g145fd889dd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6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157928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45fd88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145fd889dd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3" name="Google Shape;43;g145fd889dd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7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245378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45fd88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145fd889dd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 err="1"/>
              <a:t>Gpa</a:t>
            </a:r>
            <a:r>
              <a:rPr lang="en-US" dirty="0"/>
              <a:t>: </a:t>
            </a:r>
            <a:r>
              <a:rPr lang="en-US" dirty="0" err="1"/>
              <a:t>sam</a:t>
            </a:r>
            <a:r>
              <a:rPr lang="en-US" dirty="0"/>
              <a:t> location and orientation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PCA: purpose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Liner regression:</a:t>
            </a:r>
            <a:endParaRPr dirty="0"/>
          </a:p>
        </p:txBody>
      </p:sp>
      <p:sp>
        <p:nvSpPr>
          <p:cNvPr id="43" name="Google Shape;43;g145fd889dd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8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191875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45fd889d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" name="Google Shape;42;g145fd889dd6_0_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 dirty="0"/>
              <a:t>Reduce dimension (from 1914 -&gt; 83)</a:t>
            </a:r>
            <a:endParaRPr dirty="0"/>
          </a:p>
        </p:txBody>
      </p:sp>
      <p:sp>
        <p:nvSpPr>
          <p:cNvPr id="43" name="Google Shape;43;g145fd889dd6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fld id="{00000000-1234-1234-1234-123412341234}" type="slidenum">
              <a:rPr kumimoji="0" 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  <a:tabLst/>
                <a:defRPr/>
              </a:pPr>
              <a:t>9</a:t>
            </a:fld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9784202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oster">
  <p:cSld name="Poster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1778000" y="206375"/>
            <a:ext cx="8636000" cy="523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body" idx="1"/>
          </p:nvPr>
        </p:nvSpPr>
        <p:spPr>
          <a:xfrm>
            <a:off x="1778000" y="747626"/>
            <a:ext cx="8636000" cy="173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95235" lvl="0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00">
                <a:solidFill>
                  <a:schemeClr val="lt1"/>
                </a:solidFill>
              </a:defRPr>
            </a:lvl1pPr>
            <a:lvl2pPr marL="190470" lvl="1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00">
                <a:solidFill>
                  <a:schemeClr val="lt1"/>
                </a:solidFill>
              </a:defRPr>
            </a:lvl2pPr>
            <a:lvl3pPr marL="285704" lvl="2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00">
                <a:solidFill>
                  <a:schemeClr val="lt1"/>
                </a:solidFill>
              </a:defRPr>
            </a:lvl3pPr>
            <a:lvl4pPr marL="380939" lvl="3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00">
                <a:solidFill>
                  <a:schemeClr val="lt1"/>
                </a:solidFill>
              </a:defRPr>
            </a:lvl4pPr>
            <a:lvl5pPr marL="476174" lvl="4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00">
                <a:solidFill>
                  <a:schemeClr val="lt1"/>
                </a:solidFill>
              </a:defRPr>
            </a:lvl5pPr>
            <a:lvl6pPr marL="571409" lvl="5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00">
                <a:solidFill>
                  <a:schemeClr val="lt1"/>
                </a:solidFill>
              </a:defRPr>
            </a:lvl6pPr>
            <a:lvl7pPr marL="666643" lvl="6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00">
                <a:solidFill>
                  <a:schemeClr val="lt1"/>
                </a:solidFill>
              </a:defRPr>
            </a:lvl7pPr>
            <a:lvl8pPr marL="761878" lvl="7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00">
                <a:solidFill>
                  <a:schemeClr val="lt1"/>
                </a:solidFill>
              </a:defRPr>
            </a:lvl8pPr>
            <a:lvl9pPr marL="857113" lvl="8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5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dt" idx="10"/>
          </p:nvPr>
        </p:nvSpPr>
        <p:spPr>
          <a:xfrm>
            <a:off x="317500" y="6690562"/>
            <a:ext cx="2743200" cy="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ftr" idx="11"/>
          </p:nvPr>
        </p:nvSpPr>
        <p:spPr>
          <a:xfrm>
            <a:off x="3060700" y="6690562"/>
            <a:ext cx="6070600" cy="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sldNum" idx="12"/>
          </p:nvPr>
        </p:nvSpPr>
        <p:spPr>
          <a:xfrm>
            <a:off x="9131300" y="6690562"/>
            <a:ext cx="2743200" cy="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333" b="0" i="0" u="none" strike="noStrike" cap="none">
                <a:solidFill>
                  <a:srgbClr val="8B8B8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333" b="0" i="0" u="none" strike="noStrike" cap="none">
                <a:solidFill>
                  <a:srgbClr val="8B8B8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333" b="0" i="0" u="none" strike="noStrike" cap="none">
                <a:solidFill>
                  <a:srgbClr val="8B8B8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333" b="0" i="0" u="none" strike="noStrike" cap="none">
                <a:solidFill>
                  <a:srgbClr val="8B8B8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333" b="0" i="0" u="none" strike="noStrike" cap="none">
                <a:solidFill>
                  <a:srgbClr val="8B8B8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333" b="0" i="0" u="none" strike="noStrike" cap="none">
                <a:solidFill>
                  <a:srgbClr val="8B8B8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333" b="0" i="0" u="none" strike="noStrike" cap="none">
                <a:solidFill>
                  <a:srgbClr val="8B8B8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333" b="0" i="0" u="none" strike="noStrike" cap="none">
                <a:solidFill>
                  <a:srgbClr val="8B8B8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333" b="0" i="0" u="none" strike="noStrike" cap="none">
                <a:solidFill>
                  <a:srgbClr val="8B8B8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2" name="Google Shape;22;p3"/>
          <p:cNvSpPr>
            <a:spLocks noGrp="1"/>
          </p:cNvSpPr>
          <p:nvPr>
            <p:ph type="body" idx="2"/>
          </p:nvPr>
        </p:nvSpPr>
        <p:spPr>
          <a:xfrm>
            <a:off x="317500" y="1219200"/>
            <a:ext cx="3556000" cy="254000"/>
          </a:xfrm>
          <a:prstGeom prst="round1Rect">
            <a:avLst>
              <a:gd name="adj" fmla="val 16667"/>
            </a:avLst>
          </a:prstGeom>
          <a:solidFill>
            <a:srgbClr val="091F3F"/>
          </a:solidFill>
          <a:ln>
            <a:noFill/>
          </a:ln>
        </p:spPr>
        <p:txBody>
          <a:bodyPr spcFirstLastPara="1" wrap="square" lIns="365750" tIns="45700" rIns="91425" bIns="45700" anchor="ctr" anchorCtr="0">
            <a:normAutofit/>
          </a:bodyPr>
          <a:lstStyle>
            <a:lvl1pPr marL="95235" lvl="0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50" cap="none">
                <a:solidFill>
                  <a:srgbClr val="F2C413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190470" lvl="1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50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285704" lvl="2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50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380939" lvl="3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50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476174" lvl="4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50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571409" lvl="5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50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666643" lvl="6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50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761878" lvl="7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50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857113" lvl="8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50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3"/>
          </p:nvPr>
        </p:nvSpPr>
        <p:spPr>
          <a:xfrm>
            <a:off x="317500" y="1473200"/>
            <a:ext cx="3556000" cy="14287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50" tIns="182875" rIns="91425" bIns="45700" anchor="t" anchorCtr="0">
            <a:normAutofit/>
          </a:bodyPr>
          <a:lstStyle>
            <a:lvl1pPr marL="95235" lvl="0" indent="-84653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2800"/>
              <a:buChar char="•"/>
              <a:defRPr/>
            </a:lvl1pPr>
            <a:lvl2pPr marL="190470" lvl="1" indent="-71426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800"/>
              <a:buChar char="•"/>
              <a:defRPr/>
            </a:lvl2pPr>
            <a:lvl3pPr marL="285704" lvl="2" indent="-71426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800"/>
              <a:buChar char="•"/>
              <a:defRPr/>
            </a:lvl3pPr>
            <a:lvl4pPr marL="380939" lvl="3" indent="-71426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800"/>
              <a:buChar char="•"/>
              <a:defRPr/>
            </a:lvl4pPr>
            <a:lvl5pPr marL="476174" lvl="4" indent="-79362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2400"/>
              <a:buChar char="•"/>
              <a:defRPr/>
            </a:lvl5pPr>
            <a:lvl6pPr marL="571409" lvl="5" indent="-79362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2400"/>
              <a:buChar char="•"/>
              <a:defRPr/>
            </a:lvl6pPr>
            <a:lvl7pPr marL="666643" lvl="6" indent="-79362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2400"/>
              <a:buChar char="•"/>
              <a:defRPr/>
            </a:lvl7pPr>
            <a:lvl8pPr marL="761878" lvl="7" indent="-79362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2400"/>
              <a:buChar char="•"/>
              <a:defRPr/>
            </a:lvl8pPr>
            <a:lvl9pPr marL="857113" lvl="8" indent="-79362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>
            <a:spLocks noGrp="1"/>
          </p:cNvSpPr>
          <p:nvPr>
            <p:ph type="body" idx="4"/>
          </p:nvPr>
        </p:nvSpPr>
        <p:spPr>
          <a:xfrm>
            <a:off x="317500" y="3131820"/>
            <a:ext cx="3556000" cy="254000"/>
          </a:xfrm>
          <a:prstGeom prst="round1Rect">
            <a:avLst>
              <a:gd name="adj" fmla="val 16667"/>
            </a:avLst>
          </a:prstGeom>
          <a:solidFill>
            <a:srgbClr val="091F3F"/>
          </a:solidFill>
          <a:ln>
            <a:noFill/>
          </a:ln>
        </p:spPr>
        <p:txBody>
          <a:bodyPr spcFirstLastPara="1" wrap="square" lIns="365750" tIns="45700" rIns="91425" bIns="45700" anchor="ctr" anchorCtr="0">
            <a:normAutofit/>
          </a:bodyPr>
          <a:lstStyle>
            <a:lvl1pPr marL="95235" lvl="0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50" cap="none">
                <a:solidFill>
                  <a:srgbClr val="F2C413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190470" lvl="1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50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285704" lvl="2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50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380939" lvl="3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50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476174" lvl="4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50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571409" lvl="5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50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666643" lvl="6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50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761878" lvl="7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50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857113" lvl="8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50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5"/>
          </p:nvPr>
        </p:nvSpPr>
        <p:spPr>
          <a:xfrm>
            <a:off x="317500" y="3385820"/>
            <a:ext cx="3556000" cy="18933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50" tIns="182875" rIns="91425" bIns="45700" anchor="t" anchorCtr="0">
            <a:normAutofit/>
          </a:bodyPr>
          <a:lstStyle>
            <a:lvl1pPr marL="95235" lvl="0" indent="-84653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2800"/>
              <a:buChar char="•"/>
              <a:defRPr/>
            </a:lvl1pPr>
            <a:lvl2pPr marL="190470" lvl="1" indent="-71426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800"/>
              <a:buChar char="•"/>
              <a:defRPr/>
            </a:lvl2pPr>
            <a:lvl3pPr marL="285704" lvl="2" indent="-71426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800"/>
              <a:buChar char="•"/>
              <a:defRPr/>
            </a:lvl3pPr>
            <a:lvl4pPr marL="380939" lvl="3" indent="-71426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800"/>
              <a:buChar char="•"/>
              <a:defRPr/>
            </a:lvl4pPr>
            <a:lvl5pPr marL="476174" lvl="4" indent="-79362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2400"/>
              <a:buChar char="•"/>
              <a:defRPr/>
            </a:lvl5pPr>
            <a:lvl6pPr marL="571409" lvl="5" indent="-79362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2400"/>
              <a:buChar char="•"/>
              <a:defRPr/>
            </a:lvl6pPr>
            <a:lvl7pPr marL="666643" lvl="6" indent="-79362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2400"/>
              <a:buChar char="•"/>
              <a:defRPr/>
            </a:lvl7pPr>
            <a:lvl8pPr marL="761878" lvl="7" indent="-79362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2400"/>
              <a:buChar char="•"/>
              <a:defRPr/>
            </a:lvl8pPr>
            <a:lvl9pPr marL="857113" lvl="8" indent="-79362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26" name="Google Shape;26;p3"/>
          <p:cNvSpPr>
            <a:spLocks noGrp="1"/>
          </p:cNvSpPr>
          <p:nvPr>
            <p:ph type="body" idx="6"/>
          </p:nvPr>
        </p:nvSpPr>
        <p:spPr>
          <a:xfrm>
            <a:off x="317500" y="5381625"/>
            <a:ext cx="3556000" cy="254000"/>
          </a:xfrm>
          <a:prstGeom prst="round1Rect">
            <a:avLst>
              <a:gd name="adj" fmla="val 16667"/>
            </a:avLst>
          </a:prstGeom>
          <a:solidFill>
            <a:srgbClr val="091F3F"/>
          </a:solidFill>
          <a:ln>
            <a:noFill/>
          </a:ln>
        </p:spPr>
        <p:txBody>
          <a:bodyPr spcFirstLastPara="1" wrap="square" lIns="365750" tIns="45700" rIns="91425" bIns="45700" anchor="ctr" anchorCtr="0">
            <a:normAutofit/>
          </a:bodyPr>
          <a:lstStyle>
            <a:lvl1pPr marL="95235" lvl="0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50" cap="none">
                <a:solidFill>
                  <a:srgbClr val="FFC000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190470" lvl="1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50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285704" lvl="2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50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380939" lvl="3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50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476174" lvl="4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50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571409" lvl="5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50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666643" lvl="6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50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761878" lvl="7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50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857113" lvl="8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50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body" idx="7"/>
          </p:nvPr>
        </p:nvSpPr>
        <p:spPr>
          <a:xfrm>
            <a:off x="317500" y="5636895"/>
            <a:ext cx="35560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50" tIns="182875" rIns="91425" bIns="45700" anchor="t" anchorCtr="0">
            <a:normAutofit/>
          </a:bodyPr>
          <a:lstStyle>
            <a:lvl1pPr marL="95235" lvl="0" indent="-84653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2800"/>
              <a:buChar char="•"/>
              <a:defRPr/>
            </a:lvl1pPr>
            <a:lvl2pPr marL="190470" lvl="1" indent="-71426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800"/>
              <a:buChar char="•"/>
              <a:defRPr/>
            </a:lvl2pPr>
            <a:lvl3pPr marL="285704" lvl="2" indent="-71426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800"/>
              <a:buChar char="•"/>
              <a:defRPr/>
            </a:lvl3pPr>
            <a:lvl4pPr marL="380939" lvl="3" indent="-71426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800"/>
              <a:buChar char="•"/>
              <a:defRPr/>
            </a:lvl4pPr>
            <a:lvl5pPr marL="476174" lvl="4" indent="-79362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2400"/>
              <a:buChar char="•"/>
              <a:defRPr/>
            </a:lvl5pPr>
            <a:lvl6pPr marL="571409" lvl="5" indent="-79362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2400"/>
              <a:buChar char="•"/>
              <a:defRPr/>
            </a:lvl6pPr>
            <a:lvl7pPr marL="666643" lvl="6" indent="-79362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2400"/>
              <a:buChar char="•"/>
              <a:defRPr/>
            </a:lvl7pPr>
            <a:lvl8pPr marL="761878" lvl="7" indent="-79362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2400"/>
              <a:buChar char="•"/>
              <a:defRPr/>
            </a:lvl8pPr>
            <a:lvl9pPr marL="857113" lvl="8" indent="-79362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>
            <a:spLocks noGrp="1"/>
          </p:cNvSpPr>
          <p:nvPr>
            <p:ph type="body" idx="8"/>
          </p:nvPr>
        </p:nvSpPr>
        <p:spPr>
          <a:xfrm>
            <a:off x="4318000" y="1219200"/>
            <a:ext cx="3556000" cy="254000"/>
          </a:xfrm>
          <a:prstGeom prst="round1Rect">
            <a:avLst>
              <a:gd name="adj" fmla="val 16667"/>
            </a:avLst>
          </a:prstGeom>
          <a:solidFill>
            <a:srgbClr val="091F3F"/>
          </a:solidFill>
          <a:ln>
            <a:noFill/>
          </a:ln>
        </p:spPr>
        <p:txBody>
          <a:bodyPr spcFirstLastPara="1" wrap="square" lIns="365750" tIns="45700" rIns="91425" bIns="45700" anchor="ctr" anchorCtr="0">
            <a:normAutofit/>
          </a:bodyPr>
          <a:lstStyle>
            <a:lvl1pPr marL="95235" lvl="0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50" cap="none">
                <a:solidFill>
                  <a:srgbClr val="F2C413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190470" lvl="1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50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285704" lvl="2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50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380939" lvl="3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50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476174" lvl="4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50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571409" lvl="5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50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666643" lvl="6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50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761878" lvl="7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50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857113" lvl="8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50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29" name="Google Shape;29;p3"/>
          <p:cNvSpPr txBox="1">
            <a:spLocks noGrp="1"/>
          </p:cNvSpPr>
          <p:nvPr>
            <p:ph type="body" idx="9"/>
          </p:nvPr>
        </p:nvSpPr>
        <p:spPr>
          <a:xfrm>
            <a:off x="4318000" y="1473200"/>
            <a:ext cx="35560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50" tIns="182875" rIns="91425" bIns="45700" anchor="t" anchorCtr="0">
            <a:normAutofit/>
          </a:bodyPr>
          <a:lstStyle>
            <a:lvl1pPr marL="95235" lvl="0" indent="-84653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2800"/>
              <a:buChar char="•"/>
              <a:defRPr/>
            </a:lvl1pPr>
            <a:lvl2pPr marL="190470" lvl="1" indent="-71426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800"/>
              <a:buChar char="•"/>
              <a:defRPr/>
            </a:lvl2pPr>
            <a:lvl3pPr marL="285704" lvl="2" indent="-71426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800"/>
              <a:buChar char="•"/>
              <a:defRPr/>
            </a:lvl3pPr>
            <a:lvl4pPr marL="380939" lvl="3" indent="-71426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800"/>
              <a:buChar char="•"/>
              <a:defRPr/>
            </a:lvl4pPr>
            <a:lvl5pPr marL="476174" lvl="4" indent="-79362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2400"/>
              <a:buChar char="•"/>
              <a:defRPr/>
            </a:lvl5pPr>
            <a:lvl6pPr marL="571409" lvl="5" indent="-79362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2400"/>
              <a:buChar char="•"/>
              <a:defRPr/>
            </a:lvl6pPr>
            <a:lvl7pPr marL="666643" lvl="6" indent="-79362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2400"/>
              <a:buChar char="•"/>
              <a:defRPr/>
            </a:lvl7pPr>
            <a:lvl8pPr marL="761878" lvl="7" indent="-79362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2400"/>
              <a:buChar char="•"/>
              <a:defRPr/>
            </a:lvl8pPr>
            <a:lvl9pPr marL="857113" lvl="8" indent="-79362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p3"/>
          <p:cNvSpPr txBox="1">
            <a:spLocks noGrp="1"/>
          </p:cNvSpPr>
          <p:nvPr>
            <p:ph type="body" idx="13"/>
          </p:nvPr>
        </p:nvSpPr>
        <p:spPr>
          <a:xfrm>
            <a:off x="4318000" y="2489200"/>
            <a:ext cx="3556000" cy="1285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50" tIns="182875" rIns="91425" bIns="45700" anchor="t" anchorCtr="0">
            <a:normAutofit/>
          </a:bodyPr>
          <a:lstStyle>
            <a:lvl1pPr marL="95235" lvl="0" indent="-84653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2800"/>
              <a:buChar char="•"/>
              <a:defRPr/>
            </a:lvl1pPr>
            <a:lvl2pPr marL="190470" lvl="1" indent="-71426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800"/>
              <a:buChar char="•"/>
              <a:defRPr/>
            </a:lvl2pPr>
            <a:lvl3pPr marL="285704" lvl="2" indent="-71426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800"/>
              <a:buChar char="•"/>
              <a:defRPr/>
            </a:lvl3pPr>
            <a:lvl4pPr marL="380939" lvl="3" indent="-71426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800"/>
              <a:buChar char="•"/>
              <a:defRPr/>
            </a:lvl4pPr>
            <a:lvl5pPr marL="476174" lvl="4" indent="-79362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2400"/>
              <a:buChar char="•"/>
              <a:defRPr/>
            </a:lvl5pPr>
            <a:lvl6pPr marL="571409" lvl="5" indent="-79362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2400"/>
              <a:buChar char="•"/>
              <a:defRPr/>
            </a:lvl6pPr>
            <a:lvl7pPr marL="666643" lvl="6" indent="-79362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2400"/>
              <a:buChar char="•"/>
              <a:defRPr/>
            </a:lvl7pPr>
            <a:lvl8pPr marL="761878" lvl="7" indent="-79362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2400"/>
              <a:buChar char="•"/>
              <a:defRPr/>
            </a:lvl8pPr>
            <a:lvl9pPr marL="857113" lvl="8" indent="-79362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body" idx="14"/>
          </p:nvPr>
        </p:nvSpPr>
        <p:spPr>
          <a:xfrm>
            <a:off x="4318000" y="4889500"/>
            <a:ext cx="35560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182875" rIns="91425" bIns="45700" anchor="t" anchorCtr="0">
            <a:normAutofit/>
          </a:bodyPr>
          <a:lstStyle>
            <a:lvl1pPr marL="95235" lvl="0" indent="-84653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2800"/>
              <a:buChar char="•"/>
              <a:defRPr/>
            </a:lvl1pPr>
            <a:lvl2pPr marL="190470" lvl="1" indent="-71426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800"/>
              <a:buChar char="•"/>
              <a:defRPr/>
            </a:lvl2pPr>
            <a:lvl3pPr marL="285704" lvl="2" indent="-71426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800"/>
              <a:buChar char="•"/>
              <a:defRPr/>
            </a:lvl3pPr>
            <a:lvl4pPr marL="380939" lvl="3" indent="-71426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800"/>
              <a:buChar char="•"/>
              <a:defRPr/>
            </a:lvl4pPr>
            <a:lvl5pPr marL="476174" lvl="4" indent="-79362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2400"/>
              <a:buChar char="•"/>
              <a:defRPr/>
            </a:lvl5pPr>
            <a:lvl6pPr marL="571409" lvl="5" indent="-79362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2400"/>
              <a:buChar char="•"/>
              <a:defRPr/>
            </a:lvl6pPr>
            <a:lvl7pPr marL="666643" lvl="6" indent="-79362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2400"/>
              <a:buChar char="•"/>
              <a:defRPr/>
            </a:lvl7pPr>
            <a:lvl8pPr marL="761878" lvl="7" indent="-79362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2400"/>
              <a:buChar char="•"/>
              <a:defRPr/>
            </a:lvl8pPr>
            <a:lvl9pPr marL="857113" lvl="8" indent="-79362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3"/>
          <p:cNvSpPr>
            <a:spLocks noGrp="1"/>
          </p:cNvSpPr>
          <p:nvPr>
            <p:ph type="body" idx="15"/>
          </p:nvPr>
        </p:nvSpPr>
        <p:spPr>
          <a:xfrm>
            <a:off x="4318000" y="5381625"/>
            <a:ext cx="3556000" cy="254000"/>
          </a:xfrm>
          <a:prstGeom prst="round1Rect">
            <a:avLst>
              <a:gd name="adj" fmla="val 16667"/>
            </a:avLst>
          </a:prstGeom>
          <a:solidFill>
            <a:srgbClr val="091F3F"/>
          </a:solidFill>
          <a:ln>
            <a:noFill/>
          </a:ln>
        </p:spPr>
        <p:txBody>
          <a:bodyPr spcFirstLastPara="1" wrap="square" lIns="365750" tIns="45700" rIns="91425" bIns="45700" anchor="ctr" anchorCtr="0">
            <a:normAutofit/>
          </a:bodyPr>
          <a:lstStyle>
            <a:lvl1pPr marL="95235" lvl="0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50" cap="none">
                <a:solidFill>
                  <a:srgbClr val="F2C413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190470" lvl="1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50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285704" lvl="2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50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380939" lvl="3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50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476174" lvl="4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50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571409" lvl="5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50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666643" lvl="6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50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761878" lvl="7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50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857113" lvl="8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50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body" idx="16"/>
          </p:nvPr>
        </p:nvSpPr>
        <p:spPr>
          <a:xfrm>
            <a:off x="4318000" y="5636895"/>
            <a:ext cx="35560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50" tIns="182875" rIns="91425" bIns="45700" anchor="t" anchorCtr="0">
            <a:normAutofit/>
          </a:bodyPr>
          <a:lstStyle>
            <a:lvl1pPr marL="95235" lvl="0" indent="-84653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2800"/>
              <a:buChar char="•"/>
              <a:defRPr/>
            </a:lvl1pPr>
            <a:lvl2pPr marL="190470" lvl="1" indent="-71426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800"/>
              <a:buChar char="•"/>
              <a:defRPr/>
            </a:lvl2pPr>
            <a:lvl3pPr marL="285704" lvl="2" indent="-71426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800"/>
              <a:buChar char="•"/>
              <a:defRPr/>
            </a:lvl3pPr>
            <a:lvl4pPr marL="380939" lvl="3" indent="-71426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800"/>
              <a:buChar char="•"/>
              <a:defRPr/>
            </a:lvl4pPr>
            <a:lvl5pPr marL="476174" lvl="4" indent="-79362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2400"/>
              <a:buChar char="•"/>
              <a:defRPr/>
            </a:lvl5pPr>
            <a:lvl6pPr marL="571409" lvl="5" indent="-79362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2400"/>
              <a:buChar char="•"/>
              <a:defRPr/>
            </a:lvl6pPr>
            <a:lvl7pPr marL="666643" lvl="6" indent="-79362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2400"/>
              <a:buChar char="•"/>
              <a:defRPr/>
            </a:lvl7pPr>
            <a:lvl8pPr marL="761878" lvl="7" indent="-79362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2400"/>
              <a:buChar char="•"/>
              <a:defRPr/>
            </a:lvl8pPr>
            <a:lvl9pPr marL="857113" lvl="8" indent="-79362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>
            <a:spLocks noGrp="1"/>
          </p:cNvSpPr>
          <p:nvPr>
            <p:ph type="body" idx="17"/>
          </p:nvPr>
        </p:nvSpPr>
        <p:spPr>
          <a:xfrm>
            <a:off x="8305800" y="1219200"/>
            <a:ext cx="3556000" cy="254000"/>
          </a:xfrm>
          <a:prstGeom prst="round1Rect">
            <a:avLst>
              <a:gd name="adj" fmla="val 16667"/>
            </a:avLst>
          </a:prstGeom>
          <a:solidFill>
            <a:srgbClr val="091F3F"/>
          </a:solidFill>
          <a:ln>
            <a:noFill/>
          </a:ln>
        </p:spPr>
        <p:txBody>
          <a:bodyPr spcFirstLastPara="1" wrap="square" lIns="365750" tIns="45700" rIns="91425" bIns="45700" anchor="ctr" anchorCtr="0">
            <a:normAutofit/>
          </a:bodyPr>
          <a:lstStyle>
            <a:lvl1pPr marL="95235" lvl="0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50" cap="none">
                <a:solidFill>
                  <a:srgbClr val="F2C413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190470" lvl="1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50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285704" lvl="2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50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380939" lvl="3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50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476174" lvl="4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50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571409" lvl="5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50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666643" lvl="6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50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761878" lvl="7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50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857113" lvl="8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50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35" name="Google Shape;35;p3"/>
          <p:cNvSpPr txBox="1">
            <a:spLocks noGrp="1"/>
          </p:cNvSpPr>
          <p:nvPr>
            <p:ph type="body" idx="18"/>
          </p:nvPr>
        </p:nvSpPr>
        <p:spPr>
          <a:xfrm>
            <a:off x="8305800" y="1473200"/>
            <a:ext cx="35560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50" tIns="182875" rIns="91425" bIns="45700" anchor="t" anchorCtr="0">
            <a:normAutofit/>
          </a:bodyPr>
          <a:lstStyle>
            <a:lvl1pPr marL="95235" lvl="0" indent="-84653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2800"/>
              <a:buChar char="•"/>
              <a:defRPr/>
            </a:lvl1pPr>
            <a:lvl2pPr marL="190470" lvl="1" indent="-71426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800"/>
              <a:buChar char="•"/>
              <a:defRPr/>
            </a:lvl2pPr>
            <a:lvl3pPr marL="285704" lvl="2" indent="-71426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800"/>
              <a:buChar char="•"/>
              <a:defRPr/>
            </a:lvl3pPr>
            <a:lvl4pPr marL="380939" lvl="3" indent="-71426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800"/>
              <a:buChar char="•"/>
              <a:defRPr/>
            </a:lvl4pPr>
            <a:lvl5pPr marL="476174" lvl="4" indent="-79362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2400"/>
              <a:buChar char="•"/>
              <a:defRPr/>
            </a:lvl5pPr>
            <a:lvl6pPr marL="571409" lvl="5" indent="-79362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2400"/>
              <a:buChar char="•"/>
              <a:defRPr/>
            </a:lvl6pPr>
            <a:lvl7pPr marL="666643" lvl="6" indent="-79362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2400"/>
              <a:buChar char="•"/>
              <a:defRPr/>
            </a:lvl7pPr>
            <a:lvl8pPr marL="761878" lvl="7" indent="-79362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2400"/>
              <a:buChar char="•"/>
              <a:defRPr/>
            </a:lvl8pPr>
            <a:lvl9pPr marL="857113" lvl="8" indent="-79362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3"/>
          <p:cNvSpPr txBox="1">
            <a:spLocks noGrp="1"/>
          </p:cNvSpPr>
          <p:nvPr>
            <p:ph type="body" idx="19"/>
          </p:nvPr>
        </p:nvSpPr>
        <p:spPr>
          <a:xfrm>
            <a:off x="8305800" y="3299460"/>
            <a:ext cx="3556000" cy="15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50" tIns="182875" rIns="91425" bIns="45700" anchor="t" anchorCtr="0">
            <a:normAutofit/>
          </a:bodyPr>
          <a:lstStyle>
            <a:lvl1pPr marL="95235" lvl="0" indent="-84653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2800"/>
              <a:buChar char="•"/>
              <a:defRPr/>
            </a:lvl1pPr>
            <a:lvl2pPr marL="190470" lvl="1" indent="-71426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800"/>
              <a:buChar char="•"/>
              <a:defRPr/>
            </a:lvl2pPr>
            <a:lvl3pPr marL="285704" lvl="2" indent="-71426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800"/>
              <a:buChar char="•"/>
              <a:defRPr/>
            </a:lvl3pPr>
            <a:lvl4pPr marL="380939" lvl="3" indent="-71426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800"/>
              <a:buChar char="•"/>
              <a:defRPr/>
            </a:lvl4pPr>
            <a:lvl5pPr marL="476174" lvl="4" indent="-79362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2400"/>
              <a:buChar char="•"/>
              <a:defRPr/>
            </a:lvl5pPr>
            <a:lvl6pPr marL="571409" lvl="5" indent="-79362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2400"/>
              <a:buChar char="•"/>
              <a:defRPr/>
            </a:lvl6pPr>
            <a:lvl7pPr marL="666643" lvl="6" indent="-79362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2400"/>
              <a:buChar char="•"/>
              <a:defRPr/>
            </a:lvl7pPr>
            <a:lvl8pPr marL="761878" lvl="7" indent="-79362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2400"/>
              <a:buChar char="•"/>
              <a:defRPr/>
            </a:lvl8pPr>
            <a:lvl9pPr marL="857113" lvl="8" indent="-79362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3"/>
          <p:cNvSpPr>
            <a:spLocks noGrp="1"/>
          </p:cNvSpPr>
          <p:nvPr>
            <p:ph type="body" idx="20"/>
          </p:nvPr>
        </p:nvSpPr>
        <p:spPr>
          <a:xfrm>
            <a:off x="8305800" y="5381625"/>
            <a:ext cx="3556000" cy="254000"/>
          </a:xfrm>
          <a:prstGeom prst="round1Rect">
            <a:avLst>
              <a:gd name="adj" fmla="val 16667"/>
            </a:avLst>
          </a:prstGeom>
          <a:solidFill>
            <a:srgbClr val="091F3F"/>
          </a:solidFill>
          <a:ln>
            <a:noFill/>
          </a:ln>
        </p:spPr>
        <p:txBody>
          <a:bodyPr spcFirstLastPara="1" wrap="square" lIns="365750" tIns="45700" rIns="91425" bIns="45700" anchor="ctr" anchorCtr="0">
            <a:normAutofit/>
          </a:bodyPr>
          <a:lstStyle>
            <a:lvl1pPr marL="95235" lvl="0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50" cap="none">
                <a:solidFill>
                  <a:srgbClr val="F2C413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L="190470" lvl="1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50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2pPr>
            <a:lvl3pPr marL="285704" lvl="2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50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3pPr>
            <a:lvl4pPr marL="380939" lvl="3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50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4pPr>
            <a:lvl5pPr marL="476174" lvl="4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50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5pPr>
            <a:lvl6pPr marL="571409" lvl="5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50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6pPr>
            <a:lvl7pPr marL="666643" lvl="6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50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7pPr>
            <a:lvl8pPr marL="761878" lvl="7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50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8pPr>
            <a:lvl9pPr marL="857113" lvl="8" indent="-4761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1250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body" idx="21"/>
          </p:nvPr>
        </p:nvSpPr>
        <p:spPr>
          <a:xfrm>
            <a:off x="8305800" y="5636895"/>
            <a:ext cx="3556000" cy="95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5750" tIns="182875" rIns="91425" bIns="45700" anchor="t" anchorCtr="0">
            <a:normAutofit/>
          </a:bodyPr>
          <a:lstStyle>
            <a:lvl1pPr marL="95235" lvl="0" indent="-84653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2800"/>
              <a:buChar char="•"/>
              <a:defRPr/>
            </a:lvl1pPr>
            <a:lvl2pPr marL="190470" lvl="1" indent="-71426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800"/>
              <a:buChar char="•"/>
              <a:defRPr/>
            </a:lvl2pPr>
            <a:lvl3pPr marL="285704" lvl="2" indent="-71426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800"/>
              <a:buChar char="•"/>
              <a:defRPr/>
            </a:lvl3pPr>
            <a:lvl4pPr marL="380939" lvl="3" indent="-71426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1800"/>
              <a:buChar char="•"/>
              <a:defRPr/>
            </a:lvl4pPr>
            <a:lvl5pPr marL="476174" lvl="4" indent="-79362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2400"/>
              <a:buChar char="•"/>
              <a:defRPr/>
            </a:lvl5pPr>
            <a:lvl6pPr marL="571409" lvl="5" indent="-79362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2400"/>
              <a:buChar char="•"/>
              <a:defRPr/>
            </a:lvl6pPr>
            <a:lvl7pPr marL="666643" lvl="6" indent="-79362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2400"/>
              <a:buChar char="•"/>
              <a:defRPr/>
            </a:lvl7pPr>
            <a:lvl8pPr marL="761878" lvl="7" indent="-79362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2400"/>
              <a:buChar char="•"/>
              <a:defRPr/>
            </a:lvl8pPr>
            <a:lvl9pPr marL="857113" lvl="8" indent="-79362" algn="l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SzPts val="2400"/>
              <a:buChar char="•"/>
              <a:defRPr/>
            </a:lvl9pPr>
          </a:lstStyle>
          <a:p>
            <a:endParaRPr/>
          </a:p>
        </p:txBody>
      </p:sp>
      <p:sp>
        <p:nvSpPr>
          <p:cNvPr id="39" name="Google Shape;39;p3"/>
          <p:cNvSpPr/>
          <p:nvPr/>
        </p:nvSpPr>
        <p:spPr>
          <a:xfrm>
            <a:off x="12192000" y="531812"/>
            <a:ext cx="3457575" cy="6858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57146" tIns="9521" rIns="57146" bIns="9521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lang="en-US" sz="2000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Printing:</a:t>
            </a:r>
            <a:endParaRPr sz="29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1375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This poster is 48” wide by 36” high. It’s designed to be printed on a large-format printer.</a:t>
            </a:r>
            <a:endParaRPr sz="29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62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endParaRPr sz="1250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000000"/>
              </a:buClr>
              <a:buSzPts val="8800"/>
              <a:buFont typeface="Arial"/>
              <a:buNone/>
            </a:pPr>
            <a:r>
              <a:rPr lang="en-US" sz="1833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Customizing the Content:</a:t>
            </a:r>
            <a:endParaRPr sz="29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1375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The placeholders in this poster are formatted for you. Type in the placeholders to add text, or click an icon to add a table, chart, SmartArt graphic, picture or multimedia file.</a:t>
            </a:r>
            <a:endParaRPr sz="29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1375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To add or remove bullet points from text, just click the Bullets button on the Home tab.</a:t>
            </a:r>
            <a:endParaRPr sz="29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1375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If you need more placeholders for titles, content or body text, just make a copy of what you need and drag it into place. PowerPoint’s Smart Guides will help you align it with everything else.</a:t>
            </a:r>
            <a:endParaRPr sz="292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rgbClr val="000000"/>
              </a:buClr>
              <a:buSzPts val="6600"/>
              <a:buFont typeface="Arial"/>
              <a:buNone/>
            </a:pPr>
            <a:r>
              <a:rPr lang="en-US" sz="1375" b="0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rPr>
              <a:t>Want to use your own pictures instead of ours? No problem! Just right-click a picture and choose Change Picture. Maintain the proportion of pictures as you resize by dragging a corner.</a:t>
            </a:r>
            <a:endParaRPr sz="1375" b="0" i="0" u="none" strike="noStrike" cap="none">
              <a:solidFill>
                <a:srgbClr val="7F7F7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97708585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9168">
          <p15:clr>
            <a:srgbClr val="A4A3A4"/>
          </p15:clr>
        </p15:guide>
        <p15:guide id="2" pos="18480">
          <p15:clr>
            <a:srgbClr val="A4A3A4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slide">
  <p:cSld name="Intro slide"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2"/>
          <p:cNvSpPr txBox="1">
            <a:spLocks noGrp="1"/>
          </p:cNvSpPr>
          <p:nvPr>
            <p:ph type="sldNum" idx="12"/>
          </p:nvPr>
        </p:nvSpPr>
        <p:spPr>
          <a:xfrm>
            <a:off x="11381736" y="6333135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12" name="Google Shape;112;p12"/>
          <p:cNvCxnSpPr/>
          <p:nvPr/>
        </p:nvCxnSpPr>
        <p:spPr>
          <a:xfrm rot="10800000">
            <a:off x="821333" y="1922800"/>
            <a:ext cx="0" cy="4162800"/>
          </a:xfrm>
          <a:prstGeom prst="straightConnector1">
            <a:avLst/>
          </a:prstGeom>
          <a:noFill/>
          <a:ln w="9525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3" name="Google Shape;113;p12"/>
          <p:cNvCxnSpPr/>
          <p:nvPr/>
        </p:nvCxnSpPr>
        <p:spPr>
          <a:xfrm rot="10800000">
            <a:off x="821333" y="6085599"/>
            <a:ext cx="5571600" cy="8400"/>
          </a:xfrm>
          <a:prstGeom prst="straightConnector1">
            <a:avLst/>
          </a:prstGeom>
          <a:noFill/>
          <a:ln w="9525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4" name="Google Shape;114;p12"/>
          <p:cNvCxnSpPr/>
          <p:nvPr/>
        </p:nvCxnSpPr>
        <p:spPr>
          <a:xfrm>
            <a:off x="11050400" y="693733"/>
            <a:ext cx="0" cy="4151600"/>
          </a:xfrm>
          <a:prstGeom prst="straightConnector1">
            <a:avLst/>
          </a:prstGeom>
          <a:noFill/>
          <a:ln w="9525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15" name="Google Shape;115;p12"/>
          <p:cNvSpPr txBox="1">
            <a:spLocks noGrp="1"/>
          </p:cNvSpPr>
          <p:nvPr>
            <p:ph type="subTitle" idx="1"/>
          </p:nvPr>
        </p:nvSpPr>
        <p:spPr>
          <a:xfrm>
            <a:off x="6460533" y="5753233"/>
            <a:ext cx="3956000" cy="3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116" name="Google Shape;116;p12"/>
          <p:cNvCxnSpPr/>
          <p:nvPr/>
        </p:nvCxnSpPr>
        <p:spPr>
          <a:xfrm rot="10800000" flipH="1">
            <a:off x="5639333" y="682633"/>
            <a:ext cx="5411200" cy="29600"/>
          </a:xfrm>
          <a:prstGeom prst="straightConnector1">
            <a:avLst/>
          </a:prstGeom>
          <a:noFill/>
          <a:ln w="9525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6754774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 date 1">
  <p:cSld name="Opening Slide date 1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p1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119" name="Google Shape;119;p13"/>
          <p:cNvSpPr txBox="1"/>
          <p:nvPr/>
        </p:nvSpPr>
        <p:spPr>
          <a:xfrm>
            <a:off x="1018900" y="1618000"/>
            <a:ext cx="10031600" cy="26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933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This is Your </a:t>
            </a:r>
            <a:br>
              <a:rPr lang="en" sz="6933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</a:br>
            <a:r>
              <a:rPr lang="en" sz="6933">
                <a:solidFill>
                  <a:srgbClr val="FFFFFF"/>
                </a:solidFill>
                <a:latin typeface="Roboto Black"/>
                <a:ea typeface="Roboto Black"/>
                <a:cs typeface="Roboto Black"/>
                <a:sym typeface="Roboto Black"/>
              </a:rPr>
              <a:t>Presentation Title</a:t>
            </a:r>
            <a:endParaRPr sz="6933">
              <a:solidFill>
                <a:srgbClr val="FFFFFF"/>
              </a:solidFill>
              <a:latin typeface="Roboto Black"/>
              <a:ea typeface="Roboto Black"/>
              <a:cs typeface="Roboto Black"/>
              <a:sym typeface="Roboto Black"/>
            </a:endParaRPr>
          </a:p>
        </p:txBody>
      </p:sp>
      <p:cxnSp>
        <p:nvCxnSpPr>
          <p:cNvPr id="120" name="Google Shape;120;p13"/>
          <p:cNvCxnSpPr/>
          <p:nvPr/>
        </p:nvCxnSpPr>
        <p:spPr>
          <a:xfrm>
            <a:off x="11050400" y="693733"/>
            <a:ext cx="0" cy="4151600"/>
          </a:xfrm>
          <a:prstGeom prst="straightConnector1">
            <a:avLst/>
          </a:prstGeom>
          <a:noFill/>
          <a:ln w="9525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1" name="Google Shape;121;p13"/>
          <p:cNvCxnSpPr/>
          <p:nvPr/>
        </p:nvCxnSpPr>
        <p:spPr>
          <a:xfrm rot="10800000">
            <a:off x="821333" y="1922800"/>
            <a:ext cx="0" cy="4162800"/>
          </a:xfrm>
          <a:prstGeom prst="straightConnector1">
            <a:avLst/>
          </a:prstGeom>
          <a:noFill/>
          <a:ln w="9525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22" name="Google Shape;122;p1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7634" y="486083"/>
            <a:ext cx="4281833" cy="422700"/>
          </a:xfrm>
          <a:prstGeom prst="rect">
            <a:avLst/>
          </a:prstGeom>
          <a:noFill/>
          <a:ln>
            <a:noFill/>
          </a:ln>
        </p:spPr>
      </p:pic>
      <p:sp>
        <p:nvSpPr>
          <p:cNvPr id="123" name="Google Shape;123;p13"/>
          <p:cNvSpPr txBox="1"/>
          <p:nvPr/>
        </p:nvSpPr>
        <p:spPr>
          <a:xfrm>
            <a:off x="6460533" y="5735200"/>
            <a:ext cx="4022800" cy="55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00/00/0000</a:t>
            </a:r>
            <a:endParaRPr sz="24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cxnSp>
        <p:nvCxnSpPr>
          <p:cNvPr id="124" name="Google Shape;124;p13"/>
          <p:cNvCxnSpPr/>
          <p:nvPr/>
        </p:nvCxnSpPr>
        <p:spPr>
          <a:xfrm rot="10800000">
            <a:off x="5480567" y="682765"/>
            <a:ext cx="5571600" cy="8400"/>
          </a:xfrm>
          <a:prstGeom prst="straightConnector1">
            <a:avLst/>
          </a:prstGeom>
          <a:noFill/>
          <a:ln w="9525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5" name="Google Shape;125;p13"/>
          <p:cNvCxnSpPr/>
          <p:nvPr/>
        </p:nvCxnSpPr>
        <p:spPr>
          <a:xfrm rot="10800000">
            <a:off x="821333" y="6085599"/>
            <a:ext cx="5571600" cy="8400"/>
          </a:xfrm>
          <a:prstGeom prst="straightConnector1">
            <a:avLst/>
          </a:prstGeom>
          <a:noFill/>
          <a:ln w="9525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0331260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_AND_BODY_1">
  <p:cSld name="TITLE_AND_BODY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8" name="Google Shape;128;p1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1pPr>
            <a:lvl2pPr marL="1219170" lvl="1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 rtl="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 rtl="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29" name="Google Shape;129;p1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578381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slide 1 speaker" type="title">
  <p:cSld name="Intro slide 1 speaker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10" name="Google Shape;10;p2"/>
          <p:cNvCxnSpPr/>
          <p:nvPr/>
        </p:nvCxnSpPr>
        <p:spPr>
          <a:xfrm>
            <a:off x="11050400" y="693733"/>
            <a:ext cx="0" cy="4151600"/>
          </a:xfrm>
          <a:prstGeom prst="straightConnector1">
            <a:avLst/>
          </a:prstGeom>
          <a:noFill/>
          <a:ln w="9525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1" name="Google Shape;11;p2"/>
          <p:cNvCxnSpPr/>
          <p:nvPr/>
        </p:nvCxnSpPr>
        <p:spPr>
          <a:xfrm rot="10800000">
            <a:off x="821333" y="1922800"/>
            <a:ext cx="0" cy="4162800"/>
          </a:xfrm>
          <a:prstGeom prst="straightConnector1">
            <a:avLst/>
          </a:prstGeom>
          <a:noFill/>
          <a:ln w="9525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12" name="Google Shape;12;p2"/>
          <p:cNvCxnSpPr/>
          <p:nvPr/>
        </p:nvCxnSpPr>
        <p:spPr>
          <a:xfrm rot="10800000">
            <a:off x="821333" y="6085599"/>
            <a:ext cx="5571600" cy="8400"/>
          </a:xfrm>
          <a:prstGeom prst="straightConnector1">
            <a:avLst/>
          </a:prstGeom>
          <a:noFill/>
          <a:ln w="9525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3" name="Google Shape;13;p2"/>
          <p:cNvSpPr txBox="1">
            <a:spLocks noGrp="1"/>
          </p:cNvSpPr>
          <p:nvPr>
            <p:ph type="title"/>
          </p:nvPr>
        </p:nvSpPr>
        <p:spPr>
          <a:xfrm>
            <a:off x="1093600" y="1625200"/>
            <a:ext cx="6015200" cy="1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6933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1093584" y="3128100"/>
            <a:ext cx="5681200" cy="25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3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body" idx="2"/>
          </p:nvPr>
        </p:nvSpPr>
        <p:spPr>
          <a:xfrm>
            <a:off x="1182271" y="5296600"/>
            <a:ext cx="9858400" cy="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8099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200">
                <a:solidFill>
                  <a:schemeClr val="dk1"/>
                </a:solidFill>
              </a:defRPr>
            </a:lvl1pPr>
            <a:lvl2pPr marL="1219170" lvl="1" indent="-38099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200">
                <a:solidFill>
                  <a:schemeClr val="dk1"/>
                </a:solidFill>
              </a:defRPr>
            </a:lvl2pPr>
            <a:lvl3pPr marL="1828754" lvl="2" indent="-38099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200">
                <a:solidFill>
                  <a:schemeClr val="dk1"/>
                </a:solidFill>
              </a:defRPr>
            </a:lvl3pPr>
            <a:lvl4pPr marL="2438339" lvl="3" indent="-38099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200">
                <a:solidFill>
                  <a:schemeClr val="dk1"/>
                </a:solidFill>
              </a:defRPr>
            </a:lvl4pPr>
            <a:lvl5pPr marL="3047924" lvl="4" indent="-38099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200">
                <a:solidFill>
                  <a:schemeClr val="dk1"/>
                </a:solidFill>
              </a:defRPr>
            </a:lvl5pPr>
            <a:lvl6pPr marL="3657509" lvl="5" indent="-38099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200">
                <a:solidFill>
                  <a:schemeClr val="dk1"/>
                </a:solidFill>
              </a:defRPr>
            </a:lvl6pPr>
            <a:lvl7pPr marL="4267093" lvl="6" indent="-38099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200">
                <a:solidFill>
                  <a:schemeClr val="dk1"/>
                </a:solidFill>
              </a:defRPr>
            </a:lvl7pPr>
            <a:lvl8pPr marL="4876678" lvl="7" indent="-38099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200">
                <a:solidFill>
                  <a:schemeClr val="dk1"/>
                </a:solidFill>
              </a:defRPr>
            </a:lvl8pPr>
            <a:lvl9pPr marL="5486263" lvl="8" indent="-38099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2"/>
          <p:cNvSpPr>
            <a:spLocks noGrp="1"/>
          </p:cNvSpPr>
          <p:nvPr>
            <p:ph type="pic" idx="3"/>
          </p:nvPr>
        </p:nvSpPr>
        <p:spPr>
          <a:xfrm>
            <a:off x="7085800" y="1120933"/>
            <a:ext cx="3653600" cy="40464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17" name="Google Shape;17;p2"/>
          <p:cNvCxnSpPr/>
          <p:nvPr/>
        </p:nvCxnSpPr>
        <p:spPr>
          <a:xfrm rot="10800000" flipH="1">
            <a:off x="5639333" y="682633"/>
            <a:ext cx="5411200" cy="29600"/>
          </a:xfrm>
          <a:prstGeom prst="straightConnector1">
            <a:avLst/>
          </a:prstGeom>
          <a:noFill/>
          <a:ln w="9525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448414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tro slide 2 speakers">
  <p:cSld name="Intro slide 2 speaker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20" name="Google Shape;20;p3"/>
          <p:cNvCxnSpPr/>
          <p:nvPr/>
        </p:nvCxnSpPr>
        <p:spPr>
          <a:xfrm>
            <a:off x="11050400" y="693733"/>
            <a:ext cx="0" cy="4151600"/>
          </a:xfrm>
          <a:prstGeom prst="straightConnector1">
            <a:avLst/>
          </a:prstGeom>
          <a:noFill/>
          <a:ln w="9525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1" name="Google Shape;21;p3"/>
          <p:cNvCxnSpPr/>
          <p:nvPr/>
        </p:nvCxnSpPr>
        <p:spPr>
          <a:xfrm rot="10800000">
            <a:off x="821333" y="1922800"/>
            <a:ext cx="0" cy="4162800"/>
          </a:xfrm>
          <a:prstGeom prst="straightConnector1">
            <a:avLst/>
          </a:prstGeom>
          <a:noFill/>
          <a:ln w="9525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2" name="Google Shape;22;p3"/>
          <p:cNvCxnSpPr/>
          <p:nvPr/>
        </p:nvCxnSpPr>
        <p:spPr>
          <a:xfrm rot="10800000">
            <a:off x="821333" y="6085599"/>
            <a:ext cx="5571600" cy="8400"/>
          </a:xfrm>
          <a:prstGeom prst="straightConnector1">
            <a:avLst/>
          </a:prstGeom>
          <a:noFill/>
          <a:ln w="9525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3" name="Google Shape;23;p3"/>
          <p:cNvSpPr txBox="1">
            <a:spLocks noGrp="1"/>
          </p:cNvSpPr>
          <p:nvPr>
            <p:ph type="title"/>
          </p:nvPr>
        </p:nvSpPr>
        <p:spPr>
          <a:xfrm>
            <a:off x="1093600" y="1625200"/>
            <a:ext cx="4145600" cy="1282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200"/>
              <a:buNone/>
              <a:defRPr sz="6933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ubTitle" idx="1"/>
          </p:nvPr>
        </p:nvSpPr>
        <p:spPr>
          <a:xfrm>
            <a:off x="1093596" y="3128100"/>
            <a:ext cx="4220800" cy="257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Roboto"/>
              <a:buNone/>
              <a:defRPr sz="3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3"/>
          <p:cNvSpPr txBox="1">
            <a:spLocks noGrp="1"/>
          </p:cNvSpPr>
          <p:nvPr>
            <p:ph type="body" idx="2"/>
          </p:nvPr>
        </p:nvSpPr>
        <p:spPr>
          <a:xfrm>
            <a:off x="1182271" y="5296600"/>
            <a:ext cx="9858400" cy="64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38099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200">
                <a:solidFill>
                  <a:schemeClr val="dk1"/>
                </a:solidFill>
              </a:defRPr>
            </a:lvl1pPr>
            <a:lvl2pPr marL="1219170" lvl="1" indent="-38099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200">
                <a:solidFill>
                  <a:schemeClr val="dk1"/>
                </a:solidFill>
              </a:defRPr>
            </a:lvl2pPr>
            <a:lvl3pPr marL="1828754" lvl="2" indent="-38099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200">
                <a:solidFill>
                  <a:schemeClr val="dk1"/>
                </a:solidFill>
              </a:defRPr>
            </a:lvl3pPr>
            <a:lvl4pPr marL="2438339" lvl="3" indent="-38099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200">
                <a:solidFill>
                  <a:schemeClr val="dk1"/>
                </a:solidFill>
              </a:defRPr>
            </a:lvl4pPr>
            <a:lvl5pPr marL="3047924" lvl="4" indent="-38099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200">
                <a:solidFill>
                  <a:schemeClr val="dk1"/>
                </a:solidFill>
              </a:defRPr>
            </a:lvl5pPr>
            <a:lvl6pPr marL="3657509" lvl="5" indent="-38099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200">
                <a:solidFill>
                  <a:schemeClr val="dk1"/>
                </a:solidFill>
              </a:defRPr>
            </a:lvl6pPr>
            <a:lvl7pPr marL="4267093" lvl="6" indent="-38099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●"/>
              <a:defRPr sz="1200">
                <a:solidFill>
                  <a:schemeClr val="dk1"/>
                </a:solidFill>
              </a:defRPr>
            </a:lvl7pPr>
            <a:lvl8pPr marL="4876678" lvl="7" indent="-38099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○"/>
              <a:defRPr sz="1200">
                <a:solidFill>
                  <a:schemeClr val="dk1"/>
                </a:solidFill>
              </a:defRPr>
            </a:lvl8pPr>
            <a:lvl9pPr marL="5486263" lvl="8" indent="-38099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Char char="■"/>
              <a:defRPr sz="12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3"/>
          </p:nvPr>
        </p:nvSpPr>
        <p:spPr>
          <a:xfrm>
            <a:off x="5480567" y="3319833"/>
            <a:ext cx="1715600" cy="16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4"/>
          </p:nvPr>
        </p:nvSpPr>
        <p:spPr>
          <a:xfrm>
            <a:off x="7564967" y="3319833"/>
            <a:ext cx="1715600" cy="167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>
            <a:spLocks noGrp="1"/>
          </p:cNvSpPr>
          <p:nvPr>
            <p:ph type="pic" idx="5"/>
          </p:nvPr>
        </p:nvSpPr>
        <p:spPr>
          <a:xfrm>
            <a:off x="5481867" y="1254933"/>
            <a:ext cx="1715600" cy="1900000"/>
          </a:xfrm>
          <a:prstGeom prst="rect">
            <a:avLst/>
          </a:prstGeom>
          <a:noFill/>
          <a:ln>
            <a:noFill/>
          </a:ln>
        </p:spPr>
      </p:sp>
      <p:sp>
        <p:nvSpPr>
          <p:cNvPr id="29" name="Google Shape;29;p3"/>
          <p:cNvSpPr>
            <a:spLocks noGrp="1"/>
          </p:cNvSpPr>
          <p:nvPr>
            <p:ph type="pic" idx="6"/>
          </p:nvPr>
        </p:nvSpPr>
        <p:spPr>
          <a:xfrm>
            <a:off x="7548500" y="1254933"/>
            <a:ext cx="1715600" cy="1900000"/>
          </a:xfrm>
          <a:prstGeom prst="rect">
            <a:avLst/>
          </a:prstGeom>
          <a:noFill/>
          <a:ln>
            <a:noFill/>
          </a:ln>
        </p:spPr>
      </p:sp>
      <p:cxnSp>
        <p:nvCxnSpPr>
          <p:cNvPr id="30" name="Google Shape;30;p3"/>
          <p:cNvCxnSpPr/>
          <p:nvPr/>
        </p:nvCxnSpPr>
        <p:spPr>
          <a:xfrm rot="10800000" flipH="1">
            <a:off x="5639333" y="682633"/>
            <a:ext cx="5411200" cy="29600"/>
          </a:xfrm>
          <a:prstGeom prst="straightConnector1">
            <a:avLst/>
          </a:prstGeom>
          <a:noFill/>
          <a:ln w="9525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802985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ansition Headline Slide" type="secHead">
  <p:cSld name="Transition Headline Slide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33" name="Google Shape;33;p4"/>
          <p:cNvCxnSpPr/>
          <p:nvPr/>
        </p:nvCxnSpPr>
        <p:spPr>
          <a:xfrm>
            <a:off x="11050400" y="693733"/>
            <a:ext cx="0" cy="4151600"/>
          </a:xfrm>
          <a:prstGeom prst="straightConnector1">
            <a:avLst/>
          </a:prstGeom>
          <a:noFill/>
          <a:ln w="9525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4" name="Google Shape;34;p4"/>
          <p:cNvCxnSpPr/>
          <p:nvPr/>
        </p:nvCxnSpPr>
        <p:spPr>
          <a:xfrm rot="10800000">
            <a:off x="821333" y="1922800"/>
            <a:ext cx="0" cy="4162800"/>
          </a:xfrm>
          <a:prstGeom prst="straightConnector1">
            <a:avLst/>
          </a:prstGeom>
          <a:noFill/>
          <a:ln w="9525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5" name="Google Shape;35;p4"/>
          <p:cNvCxnSpPr/>
          <p:nvPr/>
        </p:nvCxnSpPr>
        <p:spPr>
          <a:xfrm rot="10800000">
            <a:off x="821333" y="6085599"/>
            <a:ext cx="5571600" cy="8400"/>
          </a:xfrm>
          <a:prstGeom prst="straightConnector1">
            <a:avLst/>
          </a:prstGeom>
          <a:noFill/>
          <a:ln w="9525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" name="Google Shape;36;p4"/>
          <p:cNvSpPr txBox="1">
            <a:spLocks noGrp="1"/>
          </p:cNvSpPr>
          <p:nvPr>
            <p:ph type="title"/>
          </p:nvPr>
        </p:nvSpPr>
        <p:spPr>
          <a:xfrm>
            <a:off x="1217533" y="2489733"/>
            <a:ext cx="9632400" cy="11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None/>
              <a:defRPr sz="4667" b="1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subTitle" idx="1"/>
          </p:nvPr>
        </p:nvSpPr>
        <p:spPr>
          <a:xfrm>
            <a:off x="1195200" y="3547333"/>
            <a:ext cx="9654800" cy="8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F1C232"/>
              </a:buClr>
              <a:buSzPts val="2400"/>
              <a:buFont typeface="Roboto"/>
              <a:buNone/>
              <a:defRPr sz="3200" b="1">
                <a:solidFill>
                  <a:srgbClr val="F1C23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cxnSp>
        <p:nvCxnSpPr>
          <p:cNvPr id="38" name="Google Shape;38;p4"/>
          <p:cNvCxnSpPr/>
          <p:nvPr/>
        </p:nvCxnSpPr>
        <p:spPr>
          <a:xfrm rot="10800000" flipH="1">
            <a:off x="5639333" y="682633"/>
            <a:ext cx="5411200" cy="29600"/>
          </a:xfrm>
          <a:prstGeom prst="straightConnector1">
            <a:avLst/>
          </a:prstGeom>
          <a:noFill/>
          <a:ln w="9525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880440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 Slide" type="tx">
  <p:cSld name="Text Slide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1" name="Google Shape;41;p5"/>
          <p:cNvSpPr/>
          <p:nvPr/>
        </p:nvSpPr>
        <p:spPr>
          <a:xfrm>
            <a:off x="100" y="1210633"/>
            <a:ext cx="12192000" cy="56472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2" name="Google Shape;42;p5"/>
          <p:cNvSpPr txBox="1">
            <a:spLocks noGrp="1"/>
          </p:cNvSpPr>
          <p:nvPr>
            <p:ph type="title"/>
          </p:nvPr>
        </p:nvSpPr>
        <p:spPr>
          <a:xfrm>
            <a:off x="1217533" y="1439100"/>
            <a:ext cx="9632400" cy="8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400"/>
              <a:buNone/>
              <a:defRPr sz="4533" b="1">
                <a:solidFill>
                  <a:srgbClr val="21212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ubTitle" idx="1"/>
          </p:nvPr>
        </p:nvSpPr>
        <p:spPr>
          <a:xfrm>
            <a:off x="1217539" y="2541267"/>
            <a:ext cx="9880400" cy="384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2400"/>
              <a:buFont typeface="Roboto"/>
              <a:buNone/>
              <a:defRPr sz="3200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202198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-Column text slide">
  <p:cSld name="2-Column text slide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6"/>
          <p:cNvCxnSpPr/>
          <p:nvPr/>
        </p:nvCxnSpPr>
        <p:spPr>
          <a:xfrm>
            <a:off x="656751" y="1680379"/>
            <a:ext cx="566400" cy="0"/>
          </a:xfrm>
          <a:prstGeom prst="straightConnector1">
            <a:avLst/>
          </a:prstGeom>
          <a:noFill/>
          <a:ln w="381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6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47" name="Google Shape;47;p6"/>
          <p:cNvSpPr/>
          <p:nvPr/>
        </p:nvSpPr>
        <p:spPr>
          <a:xfrm>
            <a:off x="100" y="1210633"/>
            <a:ext cx="12192000" cy="56472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1"/>
          </p:nvPr>
        </p:nvSpPr>
        <p:spPr>
          <a:xfrm>
            <a:off x="517200" y="1986433"/>
            <a:ext cx="53332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31789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  <a:defRPr sz="2000">
                <a:latin typeface="Roboto"/>
                <a:ea typeface="Roboto"/>
                <a:cs typeface="Roboto"/>
                <a:sym typeface="Roboto"/>
              </a:defRPr>
            </a:lvl1pPr>
            <a:lvl2pPr marL="1219170" lvl="1" indent="-431789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○"/>
              <a:defRPr sz="2000">
                <a:latin typeface="Roboto"/>
                <a:ea typeface="Roboto"/>
                <a:cs typeface="Roboto"/>
                <a:sym typeface="Roboto"/>
              </a:defRPr>
            </a:lvl2pPr>
            <a:lvl3pPr marL="1828754" lvl="2" indent="-431789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■"/>
              <a:defRPr sz="2000">
                <a:latin typeface="Roboto"/>
                <a:ea typeface="Roboto"/>
                <a:cs typeface="Roboto"/>
                <a:sym typeface="Roboto"/>
              </a:defRPr>
            </a:lvl3pPr>
            <a:lvl4pPr marL="2438339" lvl="3" indent="-431789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  <a:defRPr sz="2000">
                <a:latin typeface="Roboto"/>
                <a:ea typeface="Roboto"/>
                <a:cs typeface="Roboto"/>
                <a:sym typeface="Roboto"/>
              </a:defRPr>
            </a:lvl4pPr>
            <a:lvl5pPr marL="3047924" lvl="4" indent="-431789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○"/>
              <a:defRPr sz="2000">
                <a:latin typeface="Roboto"/>
                <a:ea typeface="Roboto"/>
                <a:cs typeface="Roboto"/>
                <a:sym typeface="Roboto"/>
              </a:defRPr>
            </a:lvl5pPr>
            <a:lvl6pPr marL="3657509" lvl="5" indent="-431789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■"/>
              <a:defRPr sz="2000">
                <a:latin typeface="Roboto"/>
                <a:ea typeface="Roboto"/>
                <a:cs typeface="Roboto"/>
                <a:sym typeface="Roboto"/>
              </a:defRPr>
            </a:lvl6pPr>
            <a:lvl7pPr marL="4267093" lvl="6" indent="-431789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  <a:defRPr sz="2000">
                <a:latin typeface="Roboto"/>
                <a:ea typeface="Roboto"/>
                <a:cs typeface="Roboto"/>
                <a:sym typeface="Roboto"/>
              </a:defRPr>
            </a:lvl7pPr>
            <a:lvl8pPr marL="4876678" lvl="7" indent="-431789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○"/>
              <a:defRPr sz="2000">
                <a:latin typeface="Roboto"/>
                <a:ea typeface="Roboto"/>
                <a:cs typeface="Roboto"/>
                <a:sym typeface="Roboto"/>
              </a:defRPr>
            </a:lvl8pPr>
            <a:lvl9pPr marL="5486263" lvl="8" indent="-431789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■"/>
              <a:defRPr sz="20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49" name="Google Shape;49;p6"/>
          <p:cNvSpPr txBox="1">
            <a:spLocks noGrp="1"/>
          </p:cNvSpPr>
          <p:nvPr>
            <p:ph type="body" idx="2"/>
          </p:nvPr>
        </p:nvSpPr>
        <p:spPr>
          <a:xfrm>
            <a:off x="6274933" y="1986433"/>
            <a:ext cx="5333200" cy="410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609585" lvl="0" indent="-431789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  <a:defRPr sz="2000">
                <a:latin typeface="Roboto"/>
                <a:ea typeface="Roboto"/>
                <a:cs typeface="Roboto"/>
                <a:sym typeface="Roboto"/>
              </a:defRPr>
            </a:lvl1pPr>
            <a:lvl2pPr marL="1219170" lvl="1" indent="-431789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○"/>
              <a:defRPr sz="2000">
                <a:latin typeface="Roboto"/>
                <a:ea typeface="Roboto"/>
                <a:cs typeface="Roboto"/>
                <a:sym typeface="Roboto"/>
              </a:defRPr>
            </a:lvl2pPr>
            <a:lvl3pPr marL="1828754" lvl="2" indent="-431789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■"/>
              <a:defRPr sz="2000">
                <a:latin typeface="Roboto"/>
                <a:ea typeface="Roboto"/>
                <a:cs typeface="Roboto"/>
                <a:sym typeface="Roboto"/>
              </a:defRPr>
            </a:lvl3pPr>
            <a:lvl4pPr marL="2438339" lvl="3" indent="-431789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  <a:defRPr sz="2000">
                <a:latin typeface="Roboto"/>
                <a:ea typeface="Roboto"/>
                <a:cs typeface="Roboto"/>
                <a:sym typeface="Roboto"/>
              </a:defRPr>
            </a:lvl4pPr>
            <a:lvl5pPr marL="3047924" lvl="4" indent="-431789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○"/>
              <a:defRPr sz="2000">
                <a:latin typeface="Roboto"/>
                <a:ea typeface="Roboto"/>
                <a:cs typeface="Roboto"/>
                <a:sym typeface="Roboto"/>
              </a:defRPr>
            </a:lvl5pPr>
            <a:lvl6pPr marL="3657509" lvl="5" indent="-431789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■"/>
              <a:defRPr sz="2000">
                <a:latin typeface="Roboto"/>
                <a:ea typeface="Roboto"/>
                <a:cs typeface="Roboto"/>
                <a:sym typeface="Roboto"/>
              </a:defRPr>
            </a:lvl6pPr>
            <a:lvl7pPr marL="4267093" lvl="6" indent="-431789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●"/>
              <a:defRPr sz="2000">
                <a:latin typeface="Roboto"/>
                <a:ea typeface="Roboto"/>
                <a:cs typeface="Roboto"/>
                <a:sym typeface="Roboto"/>
              </a:defRPr>
            </a:lvl7pPr>
            <a:lvl8pPr marL="4876678" lvl="7" indent="-431789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○"/>
              <a:defRPr sz="2000">
                <a:latin typeface="Roboto"/>
                <a:ea typeface="Roboto"/>
                <a:cs typeface="Roboto"/>
                <a:sym typeface="Roboto"/>
              </a:defRPr>
            </a:lvl8pPr>
            <a:lvl9pPr marL="5486263" lvl="8" indent="-431789" rtl="0">
              <a:spcBef>
                <a:spcPts val="0"/>
              </a:spcBef>
              <a:spcAft>
                <a:spcPts val="0"/>
              </a:spcAft>
              <a:buSzPts val="1500"/>
              <a:buFont typeface="Roboto"/>
              <a:buChar char="■"/>
              <a:defRPr sz="2000"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50" name="Google Shape;50;p6"/>
          <p:cNvSpPr txBox="1">
            <a:spLocks noGrp="1"/>
          </p:cNvSpPr>
          <p:nvPr>
            <p:ph type="title"/>
          </p:nvPr>
        </p:nvSpPr>
        <p:spPr>
          <a:xfrm>
            <a:off x="1217533" y="1439100"/>
            <a:ext cx="9632400" cy="86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3400"/>
              <a:buNone/>
              <a:defRPr sz="4533" b="1">
                <a:solidFill>
                  <a:srgbClr val="21212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361156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nfographics Slide" type="titleOnly">
  <p:cSld name="Infographics Slide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cxnSp>
        <p:nvCxnSpPr>
          <p:cNvPr id="53" name="Google Shape;53;p7"/>
          <p:cNvCxnSpPr/>
          <p:nvPr/>
        </p:nvCxnSpPr>
        <p:spPr>
          <a:xfrm>
            <a:off x="11050400" y="693733"/>
            <a:ext cx="0" cy="4151600"/>
          </a:xfrm>
          <a:prstGeom prst="straightConnector1">
            <a:avLst/>
          </a:prstGeom>
          <a:noFill/>
          <a:ln w="9525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" name="Google Shape;54;p7"/>
          <p:cNvCxnSpPr/>
          <p:nvPr/>
        </p:nvCxnSpPr>
        <p:spPr>
          <a:xfrm rot="10800000">
            <a:off x="821333" y="1922800"/>
            <a:ext cx="0" cy="4162800"/>
          </a:xfrm>
          <a:prstGeom prst="straightConnector1">
            <a:avLst/>
          </a:prstGeom>
          <a:noFill/>
          <a:ln w="9525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5" name="Google Shape;55;p7"/>
          <p:cNvCxnSpPr/>
          <p:nvPr/>
        </p:nvCxnSpPr>
        <p:spPr>
          <a:xfrm rot="10800000">
            <a:off x="821333" y="6085599"/>
            <a:ext cx="5571600" cy="8400"/>
          </a:xfrm>
          <a:prstGeom prst="straightConnector1">
            <a:avLst/>
          </a:prstGeom>
          <a:noFill/>
          <a:ln w="9525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6" name="Google Shape;56;p7"/>
          <p:cNvSpPr txBox="1"/>
          <p:nvPr/>
        </p:nvSpPr>
        <p:spPr>
          <a:xfrm>
            <a:off x="1600200" y="4664833"/>
            <a:ext cx="2552800" cy="13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INFOGRAPHIC 1</a:t>
            </a:r>
            <a:endParaRPr sz="1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57" name="Google Shape;57;p7"/>
          <p:cNvSpPr/>
          <p:nvPr/>
        </p:nvSpPr>
        <p:spPr>
          <a:xfrm>
            <a:off x="1986433" y="2044000"/>
            <a:ext cx="512400" cy="2513600"/>
          </a:xfrm>
          <a:prstGeom prst="cube">
            <a:avLst>
              <a:gd name="adj" fmla="val 25000"/>
            </a:avLst>
          </a:prstGeom>
          <a:solidFill>
            <a:srgbClr val="F1C23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8" name="Google Shape;58;p7"/>
          <p:cNvSpPr/>
          <p:nvPr/>
        </p:nvSpPr>
        <p:spPr>
          <a:xfrm>
            <a:off x="2487067" y="3037200"/>
            <a:ext cx="512400" cy="1520400"/>
          </a:xfrm>
          <a:prstGeom prst="cube">
            <a:avLst>
              <a:gd name="adj" fmla="val 25000"/>
            </a:avLst>
          </a:prstGeom>
          <a:solidFill>
            <a:srgbClr val="F1C23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59" name="Google Shape;59;p7"/>
          <p:cNvSpPr/>
          <p:nvPr/>
        </p:nvSpPr>
        <p:spPr>
          <a:xfrm>
            <a:off x="2999467" y="3614033"/>
            <a:ext cx="512400" cy="943600"/>
          </a:xfrm>
          <a:prstGeom prst="cube">
            <a:avLst>
              <a:gd name="adj" fmla="val 25000"/>
            </a:avLst>
          </a:prstGeom>
          <a:solidFill>
            <a:srgbClr val="F1C23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0" name="Google Shape;60;p7"/>
          <p:cNvSpPr/>
          <p:nvPr/>
        </p:nvSpPr>
        <p:spPr>
          <a:xfrm>
            <a:off x="4665200" y="2648567"/>
            <a:ext cx="1914400" cy="1914400"/>
          </a:xfrm>
          <a:prstGeom prst="pie">
            <a:avLst>
              <a:gd name="adj1" fmla="val 0"/>
              <a:gd name="adj2" fmla="val 16200000"/>
            </a:avLst>
          </a:prstGeom>
          <a:solidFill>
            <a:srgbClr val="F1C232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1" name="Google Shape;61;p7"/>
          <p:cNvSpPr txBox="1"/>
          <p:nvPr/>
        </p:nvSpPr>
        <p:spPr>
          <a:xfrm>
            <a:off x="4346000" y="4664833"/>
            <a:ext cx="2552800" cy="131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FFFFFF"/>
                </a:solidFill>
                <a:latin typeface="Roboto Light"/>
                <a:ea typeface="Roboto Light"/>
                <a:cs typeface="Roboto Light"/>
                <a:sym typeface="Roboto Light"/>
              </a:rPr>
              <a:t>INFOGRAPHIC 2</a:t>
            </a:r>
            <a:endParaRPr sz="1600">
              <a:solidFill>
                <a:srgbClr val="FFFFFF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sp>
        <p:nvSpPr>
          <p:cNvPr id="62" name="Google Shape;62;p7"/>
          <p:cNvSpPr txBox="1"/>
          <p:nvPr/>
        </p:nvSpPr>
        <p:spPr>
          <a:xfrm>
            <a:off x="7877784" y="1799667"/>
            <a:ext cx="2309600" cy="119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Icons for Infographics can be added by downloading a vector graphic from an available resource, then placing as an image by following this path.</a:t>
            </a:r>
            <a:endParaRPr sz="1200">
              <a:solidFill>
                <a:srgbClr val="FFFFFF"/>
              </a:solidFill>
            </a:endParaRPr>
          </a:p>
        </p:txBody>
      </p:sp>
      <p:pic>
        <p:nvPicPr>
          <p:cNvPr id="63" name="Google Shape;63;p7"/>
          <p:cNvPicPr preferRelativeResize="0"/>
          <p:nvPr/>
        </p:nvPicPr>
        <p:blipFill rotWithShape="1">
          <a:blip r:embed="rId2">
            <a:alphaModFix/>
          </a:blip>
          <a:srcRect l="35856"/>
          <a:stretch/>
        </p:blipFill>
        <p:spPr>
          <a:xfrm>
            <a:off x="8009789" y="3158100"/>
            <a:ext cx="1798033" cy="1838533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p7"/>
          <p:cNvSpPr/>
          <p:nvPr/>
        </p:nvSpPr>
        <p:spPr>
          <a:xfrm>
            <a:off x="8585200" y="3492500"/>
            <a:ext cx="305200" cy="241200"/>
          </a:xfrm>
          <a:prstGeom prst="ellipse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5" name="Google Shape;65;p7"/>
          <p:cNvSpPr/>
          <p:nvPr/>
        </p:nvSpPr>
        <p:spPr>
          <a:xfrm>
            <a:off x="8820167" y="3759200"/>
            <a:ext cx="933600" cy="1268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66" name="Google Shape;66;p7"/>
          <p:cNvSpPr txBox="1"/>
          <p:nvPr/>
        </p:nvSpPr>
        <p:spPr>
          <a:xfrm>
            <a:off x="2032633" y="1594400"/>
            <a:ext cx="512400" cy="4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100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7" name="Google Shape;67;p7"/>
          <p:cNvSpPr txBox="1"/>
          <p:nvPr/>
        </p:nvSpPr>
        <p:spPr>
          <a:xfrm>
            <a:off x="2533267" y="2553500"/>
            <a:ext cx="512400" cy="4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50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8" name="Google Shape;68;p7"/>
          <p:cNvSpPr txBox="1"/>
          <p:nvPr/>
        </p:nvSpPr>
        <p:spPr>
          <a:xfrm>
            <a:off x="3045667" y="3158100"/>
            <a:ext cx="512400" cy="44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16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25</a:t>
            </a:r>
            <a:endParaRPr sz="16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9" name="Google Shape;69;p7"/>
          <p:cNvSpPr txBox="1"/>
          <p:nvPr/>
        </p:nvSpPr>
        <p:spPr>
          <a:xfrm>
            <a:off x="5248433" y="3614033"/>
            <a:ext cx="1047600" cy="74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3200" b="1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75%</a:t>
            </a:r>
            <a:endParaRPr sz="3200" b="1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70" name="Google Shape;70;p7"/>
          <p:cNvCxnSpPr/>
          <p:nvPr/>
        </p:nvCxnSpPr>
        <p:spPr>
          <a:xfrm rot="10800000" flipH="1">
            <a:off x="5639333" y="682633"/>
            <a:ext cx="5411200" cy="29600"/>
          </a:xfrm>
          <a:prstGeom prst="straightConnector1">
            <a:avLst/>
          </a:prstGeom>
          <a:noFill/>
          <a:ln w="9525" cap="flat" cmpd="sng">
            <a:solidFill>
              <a:srgbClr val="F1C232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3039024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/Graphic and Text Slide">
  <p:cSld name="Photo/Graphic and Text Slide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8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73" name="Google Shape;73;p8"/>
          <p:cNvSpPr/>
          <p:nvPr/>
        </p:nvSpPr>
        <p:spPr>
          <a:xfrm>
            <a:off x="996100" y="2107300"/>
            <a:ext cx="5078400" cy="32844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74" name="Google Shape;74;p8"/>
          <p:cNvSpPr/>
          <p:nvPr/>
        </p:nvSpPr>
        <p:spPr>
          <a:xfrm>
            <a:off x="3369516" y="2639906"/>
            <a:ext cx="512368" cy="540181"/>
          </a:xfrm>
          <a:custGeom>
            <a:avLst/>
            <a:gdLst/>
            <a:ahLst/>
            <a:cxnLst/>
            <a:rect l="l" t="t" r="r" b="b"/>
            <a:pathLst>
              <a:path w="15290" h="16120" extrusionOk="0">
                <a:moveTo>
                  <a:pt x="7645" y="1"/>
                </a:moveTo>
                <a:lnTo>
                  <a:pt x="7303" y="25"/>
                </a:lnTo>
                <a:lnTo>
                  <a:pt x="7010" y="98"/>
                </a:lnTo>
                <a:lnTo>
                  <a:pt x="6766" y="172"/>
                </a:lnTo>
                <a:lnTo>
                  <a:pt x="6546" y="294"/>
                </a:lnTo>
                <a:lnTo>
                  <a:pt x="6351" y="391"/>
                </a:lnTo>
                <a:lnTo>
                  <a:pt x="6204" y="538"/>
                </a:lnTo>
                <a:lnTo>
                  <a:pt x="6058" y="660"/>
                </a:lnTo>
                <a:lnTo>
                  <a:pt x="5960" y="782"/>
                </a:lnTo>
                <a:lnTo>
                  <a:pt x="5569" y="856"/>
                </a:lnTo>
                <a:lnTo>
                  <a:pt x="5203" y="978"/>
                </a:lnTo>
                <a:lnTo>
                  <a:pt x="4885" y="1149"/>
                </a:lnTo>
                <a:lnTo>
                  <a:pt x="4617" y="1320"/>
                </a:lnTo>
                <a:lnTo>
                  <a:pt x="4372" y="1539"/>
                </a:lnTo>
                <a:lnTo>
                  <a:pt x="4177" y="1759"/>
                </a:lnTo>
                <a:lnTo>
                  <a:pt x="4030" y="2028"/>
                </a:lnTo>
                <a:lnTo>
                  <a:pt x="3908" y="2296"/>
                </a:lnTo>
                <a:lnTo>
                  <a:pt x="3811" y="2565"/>
                </a:lnTo>
                <a:lnTo>
                  <a:pt x="3737" y="2834"/>
                </a:lnTo>
                <a:lnTo>
                  <a:pt x="3689" y="3127"/>
                </a:lnTo>
                <a:lnTo>
                  <a:pt x="3640" y="3420"/>
                </a:lnTo>
                <a:lnTo>
                  <a:pt x="3640" y="3713"/>
                </a:lnTo>
                <a:lnTo>
                  <a:pt x="3640" y="3982"/>
                </a:lnTo>
                <a:lnTo>
                  <a:pt x="3689" y="4495"/>
                </a:lnTo>
                <a:lnTo>
                  <a:pt x="3689" y="4519"/>
                </a:lnTo>
                <a:lnTo>
                  <a:pt x="3566" y="4568"/>
                </a:lnTo>
                <a:lnTo>
                  <a:pt x="3469" y="4666"/>
                </a:lnTo>
                <a:lnTo>
                  <a:pt x="3395" y="4812"/>
                </a:lnTo>
                <a:lnTo>
                  <a:pt x="3322" y="4983"/>
                </a:lnTo>
                <a:lnTo>
                  <a:pt x="3273" y="5178"/>
                </a:lnTo>
                <a:lnTo>
                  <a:pt x="3249" y="5398"/>
                </a:lnTo>
                <a:lnTo>
                  <a:pt x="3224" y="5642"/>
                </a:lnTo>
                <a:lnTo>
                  <a:pt x="3249" y="5887"/>
                </a:lnTo>
                <a:lnTo>
                  <a:pt x="3298" y="6155"/>
                </a:lnTo>
                <a:lnTo>
                  <a:pt x="3347" y="6400"/>
                </a:lnTo>
                <a:lnTo>
                  <a:pt x="3444" y="6619"/>
                </a:lnTo>
                <a:lnTo>
                  <a:pt x="3542" y="6790"/>
                </a:lnTo>
                <a:lnTo>
                  <a:pt x="3640" y="6961"/>
                </a:lnTo>
                <a:lnTo>
                  <a:pt x="3762" y="7059"/>
                </a:lnTo>
                <a:lnTo>
                  <a:pt x="3884" y="7132"/>
                </a:lnTo>
                <a:lnTo>
                  <a:pt x="4030" y="7132"/>
                </a:lnTo>
                <a:lnTo>
                  <a:pt x="4104" y="7108"/>
                </a:lnTo>
                <a:lnTo>
                  <a:pt x="4275" y="7523"/>
                </a:lnTo>
                <a:lnTo>
                  <a:pt x="4494" y="7889"/>
                </a:lnTo>
                <a:lnTo>
                  <a:pt x="4714" y="8256"/>
                </a:lnTo>
                <a:lnTo>
                  <a:pt x="4983" y="8598"/>
                </a:lnTo>
                <a:lnTo>
                  <a:pt x="5252" y="8891"/>
                </a:lnTo>
                <a:lnTo>
                  <a:pt x="5545" y="9159"/>
                </a:lnTo>
                <a:lnTo>
                  <a:pt x="5862" y="9404"/>
                </a:lnTo>
                <a:lnTo>
                  <a:pt x="6180" y="9623"/>
                </a:lnTo>
                <a:lnTo>
                  <a:pt x="6180" y="10698"/>
                </a:lnTo>
                <a:lnTo>
                  <a:pt x="5667" y="10747"/>
                </a:lnTo>
                <a:lnTo>
                  <a:pt x="5081" y="10845"/>
                </a:lnTo>
                <a:lnTo>
                  <a:pt x="4519" y="10967"/>
                </a:lnTo>
                <a:lnTo>
                  <a:pt x="3957" y="11089"/>
                </a:lnTo>
                <a:lnTo>
                  <a:pt x="3420" y="11260"/>
                </a:lnTo>
                <a:lnTo>
                  <a:pt x="2931" y="11455"/>
                </a:lnTo>
                <a:lnTo>
                  <a:pt x="2467" y="11675"/>
                </a:lnTo>
                <a:lnTo>
                  <a:pt x="2028" y="11919"/>
                </a:lnTo>
                <a:lnTo>
                  <a:pt x="1637" y="12188"/>
                </a:lnTo>
                <a:lnTo>
                  <a:pt x="1271" y="12456"/>
                </a:lnTo>
                <a:lnTo>
                  <a:pt x="953" y="12774"/>
                </a:lnTo>
                <a:lnTo>
                  <a:pt x="684" y="13116"/>
                </a:lnTo>
                <a:lnTo>
                  <a:pt x="440" y="13458"/>
                </a:lnTo>
                <a:lnTo>
                  <a:pt x="269" y="13849"/>
                </a:lnTo>
                <a:lnTo>
                  <a:pt x="123" y="14239"/>
                </a:lnTo>
                <a:lnTo>
                  <a:pt x="49" y="14679"/>
                </a:lnTo>
                <a:lnTo>
                  <a:pt x="1" y="15119"/>
                </a:lnTo>
                <a:lnTo>
                  <a:pt x="49" y="15167"/>
                </a:lnTo>
                <a:lnTo>
                  <a:pt x="245" y="15265"/>
                </a:lnTo>
                <a:lnTo>
                  <a:pt x="416" y="15338"/>
                </a:lnTo>
                <a:lnTo>
                  <a:pt x="636" y="15436"/>
                </a:lnTo>
                <a:lnTo>
                  <a:pt x="904" y="15534"/>
                </a:lnTo>
                <a:lnTo>
                  <a:pt x="1271" y="15607"/>
                </a:lnTo>
                <a:lnTo>
                  <a:pt x="1710" y="15705"/>
                </a:lnTo>
                <a:lnTo>
                  <a:pt x="2223" y="15802"/>
                </a:lnTo>
                <a:lnTo>
                  <a:pt x="2834" y="15876"/>
                </a:lnTo>
                <a:lnTo>
                  <a:pt x="3566" y="15973"/>
                </a:lnTo>
                <a:lnTo>
                  <a:pt x="4397" y="16022"/>
                </a:lnTo>
                <a:lnTo>
                  <a:pt x="5325" y="16071"/>
                </a:lnTo>
                <a:lnTo>
                  <a:pt x="6399" y="16096"/>
                </a:lnTo>
                <a:lnTo>
                  <a:pt x="7621" y="16120"/>
                </a:lnTo>
                <a:lnTo>
                  <a:pt x="8817" y="16096"/>
                </a:lnTo>
                <a:lnTo>
                  <a:pt x="9892" y="16071"/>
                </a:lnTo>
                <a:lnTo>
                  <a:pt x="10844" y="16022"/>
                </a:lnTo>
                <a:lnTo>
                  <a:pt x="11675" y="15973"/>
                </a:lnTo>
                <a:lnTo>
                  <a:pt x="12408" y="15876"/>
                </a:lnTo>
                <a:lnTo>
                  <a:pt x="13018" y="15802"/>
                </a:lnTo>
                <a:lnTo>
                  <a:pt x="13555" y="15705"/>
                </a:lnTo>
                <a:lnTo>
                  <a:pt x="13995" y="15607"/>
                </a:lnTo>
                <a:lnTo>
                  <a:pt x="14361" y="15534"/>
                </a:lnTo>
                <a:lnTo>
                  <a:pt x="14654" y="15436"/>
                </a:lnTo>
                <a:lnTo>
                  <a:pt x="14874" y="15338"/>
                </a:lnTo>
                <a:lnTo>
                  <a:pt x="15045" y="15265"/>
                </a:lnTo>
                <a:lnTo>
                  <a:pt x="15216" y="15167"/>
                </a:lnTo>
                <a:lnTo>
                  <a:pt x="15289" y="15119"/>
                </a:lnTo>
                <a:lnTo>
                  <a:pt x="15241" y="14655"/>
                </a:lnTo>
                <a:lnTo>
                  <a:pt x="15167" y="14215"/>
                </a:lnTo>
                <a:lnTo>
                  <a:pt x="15045" y="13800"/>
                </a:lnTo>
                <a:lnTo>
                  <a:pt x="14874" y="13409"/>
                </a:lnTo>
                <a:lnTo>
                  <a:pt x="14630" y="13043"/>
                </a:lnTo>
                <a:lnTo>
                  <a:pt x="14361" y="12701"/>
                </a:lnTo>
                <a:lnTo>
                  <a:pt x="14044" y="12408"/>
                </a:lnTo>
                <a:lnTo>
                  <a:pt x="13678" y="12115"/>
                </a:lnTo>
                <a:lnTo>
                  <a:pt x="13287" y="11846"/>
                </a:lnTo>
                <a:lnTo>
                  <a:pt x="12847" y="11626"/>
                </a:lnTo>
                <a:lnTo>
                  <a:pt x="12359" y="11406"/>
                </a:lnTo>
                <a:lnTo>
                  <a:pt x="11846" y="11235"/>
                </a:lnTo>
                <a:lnTo>
                  <a:pt x="11284" y="11064"/>
                </a:lnTo>
                <a:lnTo>
                  <a:pt x="10698" y="10942"/>
                </a:lnTo>
                <a:lnTo>
                  <a:pt x="10063" y="10820"/>
                </a:lnTo>
                <a:lnTo>
                  <a:pt x="9428" y="10747"/>
                </a:lnTo>
                <a:lnTo>
                  <a:pt x="9110" y="10722"/>
                </a:lnTo>
                <a:lnTo>
                  <a:pt x="9110" y="9623"/>
                </a:lnTo>
                <a:lnTo>
                  <a:pt x="9428" y="9404"/>
                </a:lnTo>
                <a:lnTo>
                  <a:pt x="9745" y="9159"/>
                </a:lnTo>
                <a:lnTo>
                  <a:pt x="10039" y="8891"/>
                </a:lnTo>
                <a:lnTo>
                  <a:pt x="10332" y="8598"/>
                </a:lnTo>
                <a:lnTo>
                  <a:pt x="10576" y="8256"/>
                </a:lnTo>
                <a:lnTo>
                  <a:pt x="10796" y="7889"/>
                </a:lnTo>
                <a:lnTo>
                  <a:pt x="11015" y="7523"/>
                </a:lnTo>
                <a:lnTo>
                  <a:pt x="11186" y="7108"/>
                </a:lnTo>
                <a:lnTo>
                  <a:pt x="11260" y="7132"/>
                </a:lnTo>
                <a:lnTo>
                  <a:pt x="11406" y="7132"/>
                </a:lnTo>
                <a:lnTo>
                  <a:pt x="11528" y="7059"/>
                </a:lnTo>
                <a:lnTo>
                  <a:pt x="11650" y="6961"/>
                </a:lnTo>
                <a:lnTo>
                  <a:pt x="11748" y="6790"/>
                </a:lnTo>
                <a:lnTo>
                  <a:pt x="11846" y="6619"/>
                </a:lnTo>
                <a:lnTo>
                  <a:pt x="11944" y="6400"/>
                </a:lnTo>
                <a:lnTo>
                  <a:pt x="11992" y="6155"/>
                </a:lnTo>
                <a:lnTo>
                  <a:pt x="12041" y="5887"/>
                </a:lnTo>
                <a:lnTo>
                  <a:pt x="12066" y="5642"/>
                </a:lnTo>
                <a:lnTo>
                  <a:pt x="12041" y="5398"/>
                </a:lnTo>
                <a:lnTo>
                  <a:pt x="12017" y="5203"/>
                </a:lnTo>
                <a:lnTo>
                  <a:pt x="11968" y="5007"/>
                </a:lnTo>
                <a:lnTo>
                  <a:pt x="11919" y="4836"/>
                </a:lnTo>
                <a:lnTo>
                  <a:pt x="11846" y="4690"/>
                </a:lnTo>
                <a:lnTo>
                  <a:pt x="11748" y="4592"/>
                </a:lnTo>
                <a:lnTo>
                  <a:pt x="11626" y="4519"/>
                </a:lnTo>
                <a:lnTo>
                  <a:pt x="11699" y="4153"/>
                </a:lnTo>
                <a:lnTo>
                  <a:pt x="11724" y="3811"/>
                </a:lnTo>
                <a:lnTo>
                  <a:pt x="11724" y="3493"/>
                </a:lnTo>
                <a:lnTo>
                  <a:pt x="11724" y="3200"/>
                </a:lnTo>
                <a:lnTo>
                  <a:pt x="11699" y="2907"/>
                </a:lnTo>
                <a:lnTo>
                  <a:pt x="11650" y="2638"/>
                </a:lnTo>
                <a:lnTo>
                  <a:pt x="11577" y="2394"/>
                </a:lnTo>
                <a:lnTo>
                  <a:pt x="11504" y="2150"/>
                </a:lnTo>
                <a:lnTo>
                  <a:pt x="11406" y="1930"/>
                </a:lnTo>
                <a:lnTo>
                  <a:pt x="11309" y="1710"/>
                </a:lnTo>
                <a:lnTo>
                  <a:pt x="11186" y="1515"/>
                </a:lnTo>
                <a:lnTo>
                  <a:pt x="11040" y="1344"/>
                </a:lnTo>
                <a:lnTo>
                  <a:pt x="10893" y="1173"/>
                </a:lnTo>
                <a:lnTo>
                  <a:pt x="10747" y="1026"/>
                </a:lnTo>
                <a:lnTo>
                  <a:pt x="10429" y="758"/>
                </a:lnTo>
                <a:lnTo>
                  <a:pt x="10063" y="562"/>
                </a:lnTo>
                <a:lnTo>
                  <a:pt x="9697" y="367"/>
                </a:lnTo>
                <a:lnTo>
                  <a:pt x="9330" y="245"/>
                </a:lnTo>
                <a:lnTo>
                  <a:pt x="8964" y="147"/>
                </a:lnTo>
                <a:lnTo>
                  <a:pt x="8598" y="74"/>
                </a:lnTo>
                <a:lnTo>
                  <a:pt x="8256" y="25"/>
                </a:lnTo>
                <a:lnTo>
                  <a:pt x="7938" y="1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0D0335"/>
              </a:solidFill>
            </a:endParaRPr>
          </a:p>
        </p:txBody>
      </p:sp>
      <p:grpSp>
        <p:nvGrpSpPr>
          <p:cNvPr id="75" name="Google Shape;75;p8"/>
          <p:cNvGrpSpPr/>
          <p:nvPr/>
        </p:nvGrpSpPr>
        <p:grpSpPr>
          <a:xfrm>
            <a:off x="4922053" y="2649732"/>
            <a:ext cx="563103" cy="520544"/>
            <a:chOff x="5975075" y="2327500"/>
            <a:chExt cx="420100" cy="388350"/>
          </a:xfrm>
        </p:grpSpPr>
        <p:sp>
          <p:nvSpPr>
            <p:cNvPr id="76" name="Google Shape;76;p8"/>
            <p:cNvSpPr/>
            <p:nvPr/>
          </p:nvSpPr>
          <p:spPr>
            <a:xfrm>
              <a:off x="5975075" y="2474650"/>
              <a:ext cx="98325" cy="220450"/>
            </a:xfrm>
            <a:custGeom>
              <a:avLst/>
              <a:gdLst/>
              <a:ahLst/>
              <a:cxnLst/>
              <a:rect l="l" t="t" r="r" b="b"/>
              <a:pathLst>
                <a:path w="3933" h="8818" extrusionOk="0">
                  <a:moveTo>
                    <a:pt x="2418" y="1002"/>
                  </a:moveTo>
                  <a:lnTo>
                    <a:pt x="2565" y="1027"/>
                  </a:lnTo>
                  <a:lnTo>
                    <a:pt x="2687" y="1075"/>
                  </a:lnTo>
                  <a:lnTo>
                    <a:pt x="2809" y="1124"/>
                  </a:lnTo>
                  <a:lnTo>
                    <a:pt x="2907" y="1222"/>
                  </a:lnTo>
                  <a:lnTo>
                    <a:pt x="3005" y="1320"/>
                  </a:lnTo>
                  <a:lnTo>
                    <a:pt x="3078" y="1442"/>
                  </a:lnTo>
                  <a:lnTo>
                    <a:pt x="3102" y="1564"/>
                  </a:lnTo>
                  <a:lnTo>
                    <a:pt x="3127" y="1710"/>
                  </a:lnTo>
                  <a:lnTo>
                    <a:pt x="3102" y="1857"/>
                  </a:lnTo>
                  <a:lnTo>
                    <a:pt x="3078" y="1979"/>
                  </a:lnTo>
                  <a:lnTo>
                    <a:pt x="3005" y="2101"/>
                  </a:lnTo>
                  <a:lnTo>
                    <a:pt x="2907" y="2223"/>
                  </a:lnTo>
                  <a:lnTo>
                    <a:pt x="2809" y="2297"/>
                  </a:lnTo>
                  <a:lnTo>
                    <a:pt x="2687" y="2370"/>
                  </a:lnTo>
                  <a:lnTo>
                    <a:pt x="2565" y="2394"/>
                  </a:lnTo>
                  <a:lnTo>
                    <a:pt x="2418" y="2419"/>
                  </a:lnTo>
                  <a:lnTo>
                    <a:pt x="2272" y="2394"/>
                  </a:lnTo>
                  <a:lnTo>
                    <a:pt x="2150" y="2370"/>
                  </a:lnTo>
                  <a:lnTo>
                    <a:pt x="2028" y="2297"/>
                  </a:lnTo>
                  <a:lnTo>
                    <a:pt x="1930" y="2223"/>
                  </a:lnTo>
                  <a:lnTo>
                    <a:pt x="1832" y="2101"/>
                  </a:lnTo>
                  <a:lnTo>
                    <a:pt x="1759" y="1979"/>
                  </a:lnTo>
                  <a:lnTo>
                    <a:pt x="1735" y="1857"/>
                  </a:lnTo>
                  <a:lnTo>
                    <a:pt x="1710" y="1710"/>
                  </a:lnTo>
                  <a:lnTo>
                    <a:pt x="1735" y="1564"/>
                  </a:lnTo>
                  <a:lnTo>
                    <a:pt x="1759" y="1442"/>
                  </a:lnTo>
                  <a:lnTo>
                    <a:pt x="1832" y="1320"/>
                  </a:lnTo>
                  <a:lnTo>
                    <a:pt x="1930" y="1222"/>
                  </a:lnTo>
                  <a:lnTo>
                    <a:pt x="2028" y="1124"/>
                  </a:lnTo>
                  <a:lnTo>
                    <a:pt x="2150" y="1075"/>
                  </a:lnTo>
                  <a:lnTo>
                    <a:pt x="2272" y="1027"/>
                  </a:lnTo>
                  <a:lnTo>
                    <a:pt x="2418" y="1002"/>
                  </a:lnTo>
                  <a:close/>
                  <a:moveTo>
                    <a:pt x="1" y="1"/>
                  </a:moveTo>
                  <a:lnTo>
                    <a:pt x="1" y="8817"/>
                  </a:lnTo>
                  <a:lnTo>
                    <a:pt x="3933" y="8817"/>
                  </a:lnTo>
                  <a:lnTo>
                    <a:pt x="3933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D0335"/>
                </a:solidFill>
              </a:endParaRPr>
            </a:p>
          </p:txBody>
        </p:sp>
        <p:sp>
          <p:nvSpPr>
            <p:cNvPr id="77" name="Google Shape;77;p8"/>
            <p:cNvSpPr/>
            <p:nvPr/>
          </p:nvSpPr>
          <p:spPr>
            <a:xfrm>
              <a:off x="6088025" y="2327500"/>
              <a:ext cx="307150" cy="388350"/>
            </a:xfrm>
            <a:custGeom>
              <a:avLst/>
              <a:gdLst/>
              <a:ahLst/>
              <a:cxnLst/>
              <a:rect l="l" t="t" r="r" b="b"/>
              <a:pathLst>
                <a:path w="12286" h="15534" extrusionOk="0">
                  <a:moveTo>
                    <a:pt x="6326" y="1"/>
                  </a:moveTo>
                  <a:lnTo>
                    <a:pt x="5960" y="25"/>
                  </a:lnTo>
                  <a:lnTo>
                    <a:pt x="5716" y="74"/>
                  </a:lnTo>
                  <a:lnTo>
                    <a:pt x="5520" y="147"/>
                  </a:lnTo>
                  <a:lnTo>
                    <a:pt x="5374" y="221"/>
                  </a:lnTo>
                  <a:lnTo>
                    <a:pt x="4983" y="1466"/>
                  </a:lnTo>
                  <a:lnTo>
                    <a:pt x="4788" y="2028"/>
                  </a:lnTo>
                  <a:lnTo>
                    <a:pt x="4592" y="2541"/>
                  </a:lnTo>
                  <a:lnTo>
                    <a:pt x="4397" y="3005"/>
                  </a:lnTo>
                  <a:lnTo>
                    <a:pt x="4202" y="3396"/>
                  </a:lnTo>
                  <a:lnTo>
                    <a:pt x="4031" y="3689"/>
                  </a:lnTo>
                  <a:lnTo>
                    <a:pt x="3884" y="3933"/>
                  </a:lnTo>
                  <a:lnTo>
                    <a:pt x="3664" y="4153"/>
                  </a:lnTo>
                  <a:lnTo>
                    <a:pt x="3322" y="4495"/>
                  </a:lnTo>
                  <a:lnTo>
                    <a:pt x="2516" y="5252"/>
                  </a:lnTo>
                  <a:lnTo>
                    <a:pt x="1442" y="6229"/>
                  </a:lnTo>
                  <a:lnTo>
                    <a:pt x="1" y="6229"/>
                  </a:lnTo>
                  <a:lnTo>
                    <a:pt x="1" y="13433"/>
                  </a:lnTo>
                  <a:lnTo>
                    <a:pt x="1515" y="13433"/>
                  </a:lnTo>
                  <a:lnTo>
                    <a:pt x="2004" y="13678"/>
                  </a:lnTo>
                  <a:lnTo>
                    <a:pt x="2687" y="13971"/>
                  </a:lnTo>
                  <a:lnTo>
                    <a:pt x="3567" y="14313"/>
                  </a:lnTo>
                  <a:lnTo>
                    <a:pt x="4544" y="14679"/>
                  </a:lnTo>
                  <a:lnTo>
                    <a:pt x="5594" y="14997"/>
                  </a:lnTo>
                  <a:lnTo>
                    <a:pt x="6131" y="15143"/>
                  </a:lnTo>
                  <a:lnTo>
                    <a:pt x="6668" y="15265"/>
                  </a:lnTo>
                  <a:lnTo>
                    <a:pt x="7181" y="15387"/>
                  </a:lnTo>
                  <a:lnTo>
                    <a:pt x="7694" y="15461"/>
                  </a:lnTo>
                  <a:lnTo>
                    <a:pt x="8158" y="15509"/>
                  </a:lnTo>
                  <a:lnTo>
                    <a:pt x="8622" y="15534"/>
                  </a:lnTo>
                  <a:lnTo>
                    <a:pt x="9404" y="15534"/>
                  </a:lnTo>
                  <a:lnTo>
                    <a:pt x="9819" y="15509"/>
                  </a:lnTo>
                  <a:lnTo>
                    <a:pt x="10210" y="15461"/>
                  </a:lnTo>
                  <a:lnTo>
                    <a:pt x="10552" y="15363"/>
                  </a:lnTo>
                  <a:lnTo>
                    <a:pt x="10723" y="15314"/>
                  </a:lnTo>
                  <a:lnTo>
                    <a:pt x="10845" y="15265"/>
                  </a:lnTo>
                  <a:lnTo>
                    <a:pt x="10967" y="15192"/>
                  </a:lnTo>
                  <a:lnTo>
                    <a:pt x="11064" y="15094"/>
                  </a:lnTo>
                  <a:lnTo>
                    <a:pt x="11113" y="14997"/>
                  </a:lnTo>
                  <a:lnTo>
                    <a:pt x="11162" y="14874"/>
                  </a:lnTo>
                  <a:lnTo>
                    <a:pt x="11235" y="14166"/>
                  </a:lnTo>
                  <a:lnTo>
                    <a:pt x="11211" y="13995"/>
                  </a:lnTo>
                  <a:lnTo>
                    <a:pt x="11162" y="13849"/>
                  </a:lnTo>
                  <a:lnTo>
                    <a:pt x="11064" y="13702"/>
                  </a:lnTo>
                  <a:lnTo>
                    <a:pt x="10918" y="13580"/>
                  </a:lnTo>
                  <a:lnTo>
                    <a:pt x="11040" y="13556"/>
                  </a:lnTo>
                  <a:lnTo>
                    <a:pt x="11162" y="13507"/>
                  </a:lnTo>
                  <a:lnTo>
                    <a:pt x="11284" y="13458"/>
                  </a:lnTo>
                  <a:lnTo>
                    <a:pt x="11382" y="13360"/>
                  </a:lnTo>
                  <a:lnTo>
                    <a:pt x="11455" y="13263"/>
                  </a:lnTo>
                  <a:lnTo>
                    <a:pt x="11528" y="13140"/>
                  </a:lnTo>
                  <a:lnTo>
                    <a:pt x="11577" y="12994"/>
                  </a:lnTo>
                  <a:lnTo>
                    <a:pt x="11602" y="12872"/>
                  </a:lnTo>
                  <a:lnTo>
                    <a:pt x="11675" y="11993"/>
                  </a:lnTo>
                  <a:lnTo>
                    <a:pt x="11675" y="11870"/>
                  </a:lnTo>
                  <a:lnTo>
                    <a:pt x="11675" y="11773"/>
                  </a:lnTo>
                  <a:lnTo>
                    <a:pt x="11651" y="11651"/>
                  </a:lnTo>
                  <a:lnTo>
                    <a:pt x="11602" y="11553"/>
                  </a:lnTo>
                  <a:lnTo>
                    <a:pt x="11480" y="11382"/>
                  </a:lnTo>
                  <a:lnTo>
                    <a:pt x="11406" y="11309"/>
                  </a:lnTo>
                  <a:lnTo>
                    <a:pt x="11333" y="11235"/>
                  </a:lnTo>
                  <a:lnTo>
                    <a:pt x="11455" y="11211"/>
                  </a:lnTo>
                  <a:lnTo>
                    <a:pt x="11553" y="11162"/>
                  </a:lnTo>
                  <a:lnTo>
                    <a:pt x="11651" y="11089"/>
                  </a:lnTo>
                  <a:lnTo>
                    <a:pt x="11748" y="10991"/>
                  </a:lnTo>
                  <a:lnTo>
                    <a:pt x="11822" y="10893"/>
                  </a:lnTo>
                  <a:lnTo>
                    <a:pt x="11870" y="10796"/>
                  </a:lnTo>
                  <a:lnTo>
                    <a:pt x="11919" y="10674"/>
                  </a:lnTo>
                  <a:lnTo>
                    <a:pt x="11944" y="10527"/>
                  </a:lnTo>
                  <a:lnTo>
                    <a:pt x="12017" y="9672"/>
                  </a:lnTo>
                  <a:lnTo>
                    <a:pt x="12017" y="9550"/>
                  </a:lnTo>
                  <a:lnTo>
                    <a:pt x="12017" y="9428"/>
                  </a:lnTo>
                  <a:lnTo>
                    <a:pt x="11993" y="9306"/>
                  </a:lnTo>
                  <a:lnTo>
                    <a:pt x="11944" y="9208"/>
                  </a:lnTo>
                  <a:lnTo>
                    <a:pt x="11895" y="9111"/>
                  </a:lnTo>
                  <a:lnTo>
                    <a:pt x="11822" y="9037"/>
                  </a:lnTo>
                  <a:lnTo>
                    <a:pt x="11748" y="8964"/>
                  </a:lnTo>
                  <a:lnTo>
                    <a:pt x="11651" y="8891"/>
                  </a:lnTo>
                  <a:lnTo>
                    <a:pt x="11748" y="8866"/>
                  </a:lnTo>
                  <a:lnTo>
                    <a:pt x="11846" y="8793"/>
                  </a:lnTo>
                  <a:lnTo>
                    <a:pt x="11944" y="8720"/>
                  </a:lnTo>
                  <a:lnTo>
                    <a:pt x="12017" y="8647"/>
                  </a:lnTo>
                  <a:lnTo>
                    <a:pt x="12090" y="8549"/>
                  </a:lnTo>
                  <a:lnTo>
                    <a:pt x="12139" y="8451"/>
                  </a:lnTo>
                  <a:lnTo>
                    <a:pt x="12163" y="8329"/>
                  </a:lnTo>
                  <a:lnTo>
                    <a:pt x="12188" y="8207"/>
                  </a:lnTo>
                  <a:lnTo>
                    <a:pt x="12286" y="7328"/>
                  </a:lnTo>
                  <a:lnTo>
                    <a:pt x="12261" y="7206"/>
                  </a:lnTo>
                  <a:lnTo>
                    <a:pt x="12237" y="7083"/>
                  </a:lnTo>
                  <a:lnTo>
                    <a:pt x="12188" y="6986"/>
                  </a:lnTo>
                  <a:lnTo>
                    <a:pt x="12139" y="6888"/>
                  </a:lnTo>
                  <a:lnTo>
                    <a:pt x="12066" y="6790"/>
                  </a:lnTo>
                  <a:lnTo>
                    <a:pt x="11968" y="6717"/>
                  </a:lnTo>
                  <a:lnTo>
                    <a:pt x="11748" y="6571"/>
                  </a:lnTo>
                  <a:lnTo>
                    <a:pt x="11504" y="6448"/>
                  </a:lnTo>
                  <a:lnTo>
                    <a:pt x="11211" y="6351"/>
                  </a:lnTo>
                  <a:lnTo>
                    <a:pt x="10893" y="6278"/>
                  </a:lnTo>
                  <a:lnTo>
                    <a:pt x="10576" y="6229"/>
                  </a:lnTo>
                  <a:lnTo>
                    <a:pt x="9892" y="6131"/>
                  </a:lnTo>
                  <a:lnTo>
                    <a:pt x="8842" y="6033"/>
                  </a:lnTo>
                  <a:lnTo>
                    <a:pt x="7596" y="5960"/>
                  </a:lnTo>
                  <a:lnTo>
                    <a:pt x="6326" y="5887"/>
                  </a:lnTo>
                  <a:lnTo>
                    <a:pt x="6497" y="5594"/>
                  </a:lnTo>
                  <a:lnTo>
                    <a:pt x="6644" y="5252"/>
                  </a:lnTo>
                  <a:lnTo>
                    <a:pt x="6790" y="4885"/>
                  </a:lnTo>
                  <a:lnTo>
                    <a:pt x="6888" y="4495"/>
                  </a:lnTo>
                  <a:lnTo>
                    <a:pt x="6986" y="4104"/>
                  </a:lnTo>
                  <a:lnTo>
                    <a:pt x="7083" y="3689"/>
                  </a:lnTo>
                  <a:lnTo>
                    <a:pt x="7181" y="2883"/>
                  </a:lnTo>
                  <a:lnTo>
                    <a:pt x="7254" y="2150"/>
                  </a:lnTo>
                  <a:lnTo>
                    <a:pt x="7303" y="1539"/>
                  </a:lnTo>
                  <a:lnTo>
                    <a:pt x="7303" y="978"/>
                  </a:lnTo>
                  <a:lnTo>
                    <a:pt x="7303" y="807"/>
                  </a:lnTo>
                  <a:lnTo>
                    <a:pt x="7230" y="611"/>
                  </a:lnTo>
                  <a:lnTo>
                    <a:pt x="7157" y="465"/>
                  </a:lnTo>
                  <a:lnTo>
                    <a:pt x="7035" y="318"/>
                  </a:lnTo>
                  <a:lnTo>
                    <a:pt x="6888" y="172"/>
                  </a:lnTo>
                  <a:lnTo>
                    <a:pt x="6717" y="98"/>
                  </a:lnTo>
                  <a:lnTo>
                    <a:pt x="6522" y="25"/>
                  </a:lnTo>
                  <a:lnTo>
                    <a:pt x="6326" y="1"/>
                  </a:lnTo>
                  <a:close/>
                </a:path>
              </a:pathLst>
            </a:custGeom>
            <a:solidFill>
              <a:srgbClr val="F1C23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00">
                <a:solidFill>
                  <a:srgbClr val="0D0335"/>
                </a:solidFill>
              </a:endParaRPr>
            </a:p>
          </p:txBody>
        </p:sp>
      </p:grpSp>
      <p:sp>
        <p:nvSpPr>
          <p:cNvPr id="78" name="Google Shape;78;p8"/>
          <p:cNvSpPr/>
          <p:nvPr/>
        </p:nvSpPr>
        <p:spPr>
          <a:xfrm>
            <a:off x="1708961" y="2666111"/>
            <a:ext cx="620371" cy="487805"/>
          </a:xfrm>
          <a:custGeom>
            <a:avLst/>
            <a:gdLst/>
            <a:ahLst/>
            <a:cxnLst/>
            <a:rect l="l" t="t" r="r" b="b"/>
            <a:pathLst>
              <a:path w="18513" h="14557" extrusionOk="0">
                <a:moveTo>
                  <a:pt x="9159" y="2125"/>
                </a:moveTo>
                <a:lnTo>
                  <a:pt x="9403" y="2150"/>
                </a:lnTo>
                <a:lnTo>
                  <a:pt x="9672" y="2198"/>
                </a:lnTo>
                <a:lnTo>
                  <a:pt x="9916" y="2272"/>
                </a:lnTo>
                <a:lnTo>
                  <a:pt x="10160" y="2345"/>
                </a:lnTo>
                <a:lnTo>
                  <a:pt x="10404" y="2443"/>
                </a:lnTo>
                <a:lnTo>
                  <a:pt x="10624" y="2565"/>
                </a:lnTo>
                <a:lnTo>
                  <a:pt x="10820" y="2687"/>
                </a:lnTo>
                <a:lnTo>
                  <a:pt x="10893" y="2760"/>
                </a:lnTo>
                <a:lnTo>
                  <a:pt x="10942" y="2858"/>
                </a:lnTo>
                <a:lnTo>
                  <a:pt x="10942" y="2956"/>
                </a:lnTo>
                <a:lnTo>
                  <a:pt x="10917" y="3078"/>
                </a:lnTo>
                <a:lnTo>
                  <a:pt x="10844" y="3151"/>
                </a:lnTo>
                <a:lnTo>
                  <a:pt x="10771" y="3200"/>
                </a:lnTo>
                <a:lnTo>
                  <a:pt x="10698" y="3224"/>
                </a:lnTo>
                <a:lnTo>
                  <a:pt x="10600" y="3175"/>
                </a:lnTo>
                <a:lnTo>
                  <a:pt x="10404" y="3053"/>
                </a:lnTo>
                <a:lnTo>
                  <a:pt x="10209" y="2956"/>
                </a:lnTo>
                <a:lnTo>
                  <a:pt x="10014" y="2882"/>
                </a:lnTo>
                <a:lnTo>
                  <a:pt x="9794" y="2809"/>
                </a:lnTo>
                <a:lnTo>
                  <a:pt x="9574" y="2760"/>
                </a:lnTo>
                <a:lnTo>
                  <a:pt x="9354" y="2711"/>
                </a:lnTo>
                <a:lnTo>
                  <a:pt x="9110" y="2687"/>
                </a:lnTo>
                <a:lnTo>
                  <a:pt x="8646" y="2687"/>
                </a:lnTo>
                <a:lnTo>
                  <a:pt x="8426" y="2711"/>
                </a:lnTo>
                <a:lnTo>
                  <a:pt x="8206" y="2760"/>
                </a:lnTo>
                <a:lnTo>
                  <a:pt x="7987" y="2809"/>
                </a:lnTo>
                <a:lnTo>
                  <a:pt x="7767" y="2882"/>
                </a:lnTo>
                <a:lnTo>
                  <a:pt x="7547" y="2956"/>
                </a:lnTo>
                <a:lnTo>
                  <a:pt x="7352" y="3053"/>
                </a:lnTo>
                <a:lnTo>
                  <a:pt x="7181" y="3175"/>
                </a:lnTo>
                <a:lnTo>
                  <a:pt x="7107" y="3200"/>
                </a:lnTo>
                <a:lnTo>
                  <a:pt x="7059" y="3224"/>
                </a:lnTo>
                <a:lnTo>
                  <a:pt x="7010" y="3200"/>
                </a:lnTo>
                <a:lnTo>
                  <a:pt x="6936" y="3175"/>
                </a:lnTo>
                <a:lnTo>
                  <a:pt x="6888" y="3127"/>
                </a:lnTo>
                <a:lnTo>
                  <a:pt x="6863" y="3078"/>
                </a:lnTo>
                <a:lnTo>
                  <a:pt x="6839" y="2956"/>
                </a:lnTo>
                <a:lnTo>
                  <a:pt x="6839" y="2858"/>
                </a:lnTo>
                <a:lnTo>
                  <a:pt x="6888" y="2760"/>
                </a:lnTo>
                <a:lnTo>
                  <a:pt x="6936" y="2687"/>
                </a:lnTo>
                <a:lnTo>
                  <a:pt x="7156" y="2565"/>
                </a:lnTo>
                <a:lnTo>
                  <a:pt x="7376" y="2443"/>
                </a:lnTo>
                <a:lnTo>
                  <a:pt x="7620" y="2345"/>
                </a:lnTo>
                <a:lnTo>
                  <a:pt x="7864" y="2272"/>
                </a:lnTo>
                <a:lnTo>
                  <a:pt x="8109" y="2198"/>
                </a:lnTo>
                <a:lnTo>
                  <a:pt x="8377" y="2150"/>
                </a:lnTo>
                <a:lnTo>
                  <a:pt x="8622" y="2125"/>
                </a:lnTo>
                <a:close/>
                <a:moveTo>
                  <a:pt x="3761" y="5373"/>
                </a:moveTo>
                <a:lnTo>
                  <a:pt x="3884" y="5398"/>
                </a:lnTo>
                <a:lnTo>
                  <a:pt x="4030" y="5447"/>
                </a:lnTo>
                <a:lnTo>
                  <a:pt x="4128" y="5496"/>
                </a:lnTo>
                <a:lnTo>
                  <a:pt x="4250" y="5569"/>
                </a:lnTo>
                <a:lnTo>
                  <a:pt x="4323" y="5691"/>
                </a:lnTo>
                <a:lnTo>
                  <a:pt x="4372" y="5789"/>
                </a:lnTo>
                <a:lnTo>
                  <a:pt x="4421" y="5911"/>
                </a:lnTo>
                <a:lnTo>
                  <a:pt x="4445" y="6057"/>
                </a:lnTo>
                <a:lnTo>
                  <a:pt x="4421" y="6204"/>
                </a:lnTo>
                <a:lnTo>
                  <a:pt x="4372" y="6326"/>
                </a:lnTo>
                <a:lnTo>
                  <a:pt x="4323" y="6448"/>
                </a:lnTo>
                <a:lnTo>
                  <a:pt x="4250" y="6546"/>
                </a:lnTo>
                <a:lnTo>
                  <a:pt x="4128" y="6619"/>
                </a:lnTo>
                <a:lnTo>
                  <a:pt x="4030" y="6692"/>
                </a:lnTo>
                <a:lnTo>
                  <a:pt x="3884" y="6717"/>
                </a:lnTo>
                <a:lnTo>
                  <a:pt x="3761" y="6741"/>
                </a:lnTo>
                <a:lnTo>
                  <a:pt x="3615" y="6717"/>
                </a:lnTo>
                <a:lnTo>
                  <a:pt x="3493" y="6692"/>
                </a:lnTo>
                <a:lnTo>
                  <a:pt x="3371" y="6619"/>
                </a:lnTo>
                <a:lnTo>
                  <a:pt x="3273" y="6546"/>
                </a:lnTo>
                <a:lnTo>
                  <a:pt x="3200" y="6448"/>
                </a:lnTo>
                <a:lnTo>
                  <a:pt x="3126" y="6326"/>
                </a:lnTo>
                <a:lnTo>
                  <a:pt x="3102" y="6204"/>
                </a:lnTo>
                <a:lnTo>
                  <a:pt x="3078" y="6057"/>
                </a:lnTo>
                <a:lnTo>
                  <a:pt x="3102" y="5911"/>
                </a:lnTo>
                <a:lnTo>
                  <a:pt x="3126" y="5789"/>
                </a:lnTo>
                <a:lnTo>
                  <a:pt x="3200" y="5691"/>
                </a:lnTo>
                <a:lnTo>
                  <a:pt x="3273" y="5569"/>
                </a:lnTo>
                <a:lnTo>
                  <a:pt x="3371" y="5496"/>
                </a:lnTo>
                <a:lnTo>
                  <a:pt x="3493" y="5447"/>
                </a:lnTo>
                <a:lnTo>
                  <a:pt x="3615" y="5398"/>
                </a:lnTo>
                <a:lnTo>
                  <a:pt x="3761" y="5373"/>
                </a:lnTo>
                <a:close/>
                <a:moveTo>
                  <a:pt x="17609" y="6741"/>
                </a:moveTo>
                <a:lnTo>
                  <a:pt x="17609" y="6790"/>
                </a:lnTo>
                <a:lnTo>
                  <a:pt x="17585" y="6888"/>
                </a:lnTo>
                <a:lnTo>
                  <a:pt x="17560" y="6937"/>
                </a:lnTo>
                <a:lnTo>
                  <a:pt x="17512" y="7010"/>
                </a:lnTo>
                <a:lnTo>
                  <a:pt x="17365" y="7132"/>
                </a:lnTo>
                <a:lnTo>
                  <a:pt x="17365" y="7132"/>
                </a:lnTo>
                <a:lnTo>
                  <a:pt x="17389" y="7010"/>
                </a:lnTo>
                <a:lnTo>
                  <a:pt x="17414" y="6863"/>
                </a:lnTo>
                <a:lnTo>
                  <a:pt x="17463" y="6790"/>
                </a:lnTo>
                <a:lnTo>
                  <a:pt x="17512" y="6766"/>
                </a:lnTo>
                <a:lnTo>
                  <a:pt x="17560" y="6741"/>
                </a:lnTo>
                <a:close/>
                <a:moveTo>
                  <a:pt x="4836" y="0"/>
                </a:moveTo>
                <a:lnTo>
                  <a:pt x="4738" y="196"/>
                </a:lnTo>
                <a:lnTo>
                  <a:pt x="4641" y="391"/>
                </a:lnTo>
                <a:lnTo>
                  <a:pt x="4543" y="684"/>
                </a:lnTo>
                <a:lnTo>
                  <a:pt x="4445" y="1002"/>
                </a:lnTo>
                <a:lnTo>
                  <a:pt x="4396" y="1393"/>
                </a:lnTo>
                <a:lnTo>
                  <a:pt x="4372" y="1783"/>
                </a:lnTo>
                <a:lnTo>
                  <a:pt x="4372" y="2003"/>
                </a:lnTo>
                <a:lnTo>
                  <a:pt x="4421" y="2223"/>
                </a:lnTo>
                <a:lnTo>
                  <a:pt x="4079" y="2443"/>
                </a:lnTo>
                <a:lnTo>
                  <a:pt x="3688" y="2736"/>
                </a:lnTo>
                <a:lnTo>
                  <a:pt x="3273" y="3151"/>
                </a:lnTo>
                <a:lnTo>
                  <a:pt x="2833" y="3615"/>
                </a:lnTo>
                <a:lnTo>
                  <a:pt x="2418" y="4128"/>
                </a:lnTo>
                <a:lnTo>
                  <a:pt x="2027" y="4665"/>
                </a:lnTo>
                <a:lnTo>
                  <a:pt x="1856" y="4958"/>
                </a:lnTo>
                <a:lnTo>
                  <a:pt x="1710" y="5251"/>
                </a:lnTo>
                <a:lnTo>
                  <a:pt x="1563" y="5544"/>
                </a:lnTo>
                <a:lnTo>
                  <a:pt x="1466" y="5813"/>
                </a:lnTo>
                <a:lnTo>
                  <a:pt x="562" y="5813"/>
                </a:lnTo>
                <a:lnTo>
                  <a:pt x="464" y="5838"/>
                </a:lnTo>
                <a:lnTo>
                  <a:pt x="342" y="5862"/>
                </a:lnTo>
                <a:lnTo>
                  <a:pt x="244" y="5911"/>
                </a:lnTo>
                <a:lnTo>
                  <a:pt x="171" y="5984"/>
                </a:lnTo>
                <a:lnTo>
                  <a:pt x="98" y="6057"/>
                </a:lnTo>
                <a:lnTo>
                  <a:pt x="49" y="6155"/>
                </a:lnTo>
                <a:lnTo>
                  <a:pt x="25" y="6277"/>
                </a:lnTo>
                <a:lnTo>
                  <a:pt x="0" y="6375"/>
                </a:lnTo>
                <a:lnTo>
                  <a:pt x="0" y="8622"/>
                </a:lnTo>
                <a:lnTo>
                  <a:pt x="25" y="8744"/>
                </a:lnTo>
                <a:lnTo>
                  <a:pt x="49" y="8842"/>
                </a:lnTo>
                <a:lnTo>
                  <a:pt x="98" y="8939"/>
                </a:lnTo>
                <a:lnTo>
                  <a:pt x="171" y="9013"/>
                </a:lnTo>
                <a:lnTo>
                  <a:pt x="244" y="9086"/>
                </a:lnTo>
                <a:lnTo>
                  <a:pt x="342" y="9135"/>
                </a:lnTo>
                <a:lnTo>
                  <a:pt x="464" y="9183"/>
                </a:lnTo>
                <a:lnTo>
                  <a:pt x="1514" y="9183"/>
                </a:lnTo>
                <a:lnTo>
                  <a:pt x="1588" y="9379"/>
                </a:lnTo>
                <a:lnTo>
                  <a:pt x="1685" y="9599"/>
                </a:lnTo>
                <a:lnTo>
                  <a:pt x="1930" y="10014"/>
                </a:lnTo>
                <a:lnTo>
                  <a:pt x="2223" y="10405"/>
                </a:lnTo>
                <a:lnTo>
                  <a:pt x="2589" y="10795"/>
                </a:lnTo>
                <a:lnTo>
                  <a:pt x="2980" y="11162"/>
                </a:lnTo>
                <a:lnTo>
                  <a:pt x="3419" y="11504"/>
                </a:lnTo>
                <a:lnTo>
                  <a:pt x="3908" y="11821"/>
                </a:lnTo>
                <a:lnTo>
                  <a:pt x="4421" y="12065"/>
                </a:lnTo>
                <a:lnTo>
                  <a:pt x="4421" y="14557"/>
                </a:lnTo>
                <a:lnTo>
                  <a:pt x="5105" y="14557"/>
                </a:lnTo>
                <a:lnTo>
                  <a:pt x="6326" y="12896"/>
                </a:lnTo>
                <a:lnTo>
                  <a:pt x="6936" y="13067"/>
                </a:lnTo>
                <a:lnTo>
                  <a:pt x="7571" y="13164"/>
                </a:lnTo>
                <a:lnTo>
                  <a:pt x="8231" y="13238"/>
                </a:lnTo>
                <a:lnTo>
                  <a:pt x="8890" y="13262"/>
                </a:lnTo>
                <a:lnTo>
                  <a:pt x="9550" y="13238"/>
                </a:lnTo>
                <a:lnTo>
                  <a:pt x="10209" y="13164"/>
                </a:lnTo>
                <a:lnTo>
                  <a:pt x="10844" y="13067"/>
                </a:lnTo>
                <a:lnTo>
                  <a:pt x="11455" y="12896"/>
                </a:lnTo>
                <a:lnTo>
                  <a:pt x="12627" y="14557"/>
                </a:lnTo>
                <a:lnTo>
                  <a:pt x="13384" y="14557"/>
                </a:lnTo>
                <a:lnTo>
                  <a:pt x="13384" y="12065"/>
                </a:lnTo>
                <a:lnTo>
                  <a:pt x="13726" y="11919"/>
                </a:lnTo>
                <a:lnTo>
                  <a:pt x="14044" y="11748"/>
                </a:lnTo>
                <a:lnTo>
                  <a:pt x="14337" y="11577"/>
                </a:lnTo>
                <a:lnTo>
                  <a:pt x="14630" y="11382"/>
                </a:lnTo>
                <a:lnTo>
                  <a:pt x="14898" y="11162"/>
                </a:lnTo>
                <a:lnTo>
                  <a:pt x="15143" y="10942"/>
                </a:lnTo>
                <a:lnTo>
                  <a:pt x="15387" y="10698"/>
                </a:lnTo>
                <a:lnTo>
                  <a:pt x="15607" y="10429"/>
                </a:lnTo>
                <a:lnTo>
                  <a:pt x="15778" y="10160"/>
                </a:lnTo>
                <a:lnTo>
                  <a:pt x="15949" y="9892"/>
                </a:lnTo>
                <a:lnTo>
                  <a:pt x="16119" y="9599"/>
                </a:lnTo>
                <a:lnTo>
                  <a:pt x="16242" y="9281"/>
                </a:lnTo>
                <a:lnTo>
                  <a:pt x="16364" y="8964"/>
                </a:lnTo>
                <a:lnTo>
                  <a:pt x="16437" y="8622"/>
                </a:lnTo>
                <a:lnTo>
                  <a:pt x="16510" y="8280"/>
                </a:lnTo>
                <a:lnTo>
                  <a:pt x="16559" y="7938"/>
                </a:lnTo>
                <a:lnTo>
                  <a:pt x="16974" y="7938"/>
                </a:lnTo>
                <a:lnTo>
                  <a:pt x="17096" y="7913"/>
                </a:lnTo>
                <a:lnTo>
                  <a:pt x="17316" y="8109"/>
                </a:lnTo>
                <a:lnTo>
                  <a:pt x="17536" y="8231"/>
                </a:lnTo>
                <a:lnTo>
                  <a:pt x="17780" y="8329"/>
                </a:lnTo>
                <a:lnTo>
                  <a:pt x="18024" y="8353"/>
                </a:lnTo>
                <a:lnTo>
                  <a:pt x="18171" y="8353"/>
                </a:lnTo>
                <a:lnTo>
                  <a:pt x="18318" y="8304"/>
                </a:lnTo>
                <a:lnTo>
                  <a:pt x="18415" y="8255"/>
                </a:lnTo>
                <a:lnTo>
                  <a:pt x="18464" y="8158"/>
                </a:lnTo>
                <a:lnTo>
                  <a:pt x="18513" y="8060"/>
                </a:lnTo>
                <a:lnTo>
                  <a:pt x="18488" y="7962"/>
                </a:lnTo>
                <a:lnTo>
                  <a:pt x="18440" y="7865"/>
                </a:lnTo>
                <a:lnTo>
                  <a:pt x="18342" y="7791"/>
                </a:lnTo>
                <a:lnTo>
                  <a:pt x="18244" y="7767"/>
                </a:lnTo>
                <a:lnTo>
                  <a:pt x="18147" y="7767"/>
                </a:lnTo>
                <a:lnTo>
                  <a:pt x="18024" y="7791"/>
                </a:lnTo>
                <a:lnTo>
                  <a:pt x="17902" y="7767"/>
                </a:lnTo>
                <a:lnTo>
                  <a:pt x="17756" y="7718"/>
                </a:lnTo>
                <a:lnTo>
                  <a:pt x="17634" y="7645"/>
                </a:lnTo>
                <a:lnTo>
                  <a:pt x="17780" y="7523"/>
                </a:lnTo>
                <a:lnTo>
                  <a:pt x="17927" y="7376"/>
                </a:lnTo>
                <a:lnTo>
                  <a:pt x="18049" y="7230"/>
                </a:lnTo>
                <a:lnTo>
                  <a:pt x="18122" y="7059"/>
                </a:lnTo>
                <a:lnTo>
                  <a:pt x="18171" y="6888"/>
                </a:lnTo>
                <a:lnTo>
                  <a:pt x="18171" y="6717"/>
                </a:lnTo>
                <a:lnTo>
                  <a:pt x="18147" y="6546"/>
                </a:lnTo>
                <a:lnTo>
                  <a:pt x="18073" y="6424"/>
                </a:lnTo>
                <a:lnTo>
                  <a:pt x="18000" y="6326"/>
                </a:lnTo>
                <a:lnTo>
                  <a:pt x="17902" y="6253"/>
                </a:lnTo>
                <a:lnTo>
                  <a:pt x="17805" y="6204"/>
                </a:lnTo>
                <a:lnTo>
                  <a:pt x="17683" y="6179"/>
                </a:lnTo>
                <a:lnTo>
                  <a:pt x="17560" y="6179"/>
                </a:lnTo>
                <a:lnTo>
                  <a:pt x="17438" y="6204"/>
                </a:lnTo>
                <a:lnTo>
                  <a:pt x="17341" y="6228"/>
                </a:lnTo>
                <a:lnTo>
                  <a:pt x="17243" y="6277"/>
                </a:lnTo>
                <a:lnTo>
                  <a:pt x="17145" y="6326"/>
                </a:lnTo>
                <a:lnTo>
                  <a:pt x="17048" y="6424"/>
                </a:lnTo>
                <a:lnTo>
                  <a:pt x="16974" y="6497"/>
                </a:lnTo>
                <a:lnTo>
                  <a:pt x="16925" y="6619"/>
                </a:lnTo>
                <a:lnTo>
                  <a:pt x="16852" y="6790"/>
                </a:lnTo>
                <a:lnTo>
                  <a:pt x="16803" y="6985"/>
                </a:lnTo>
                <a:lnTo>
                  <a:pt x="16803" y="7181"/>
                </a:lnTo>
                <a:lnTo>
                  <a:pt x="16828" y="7376"/>
                </a:lnTo>
                <a:lnTo>
                  <a:pt x="16706" y="7376"/>
                </a:lnTo>
                <a:lnTo>
                  <a:pt x="16584" y="7352"/>
                </a:lnTo>
                <a:lnTo>
                  <a:pt x="16559" y="7034"/>
                </a:lnTo>
                <a:lnTo>
                  <a:pt x="16535" y="6717"/>
                </a:lnTo>
                <a:lnTo>
                  <a:pt x="16486" y="6399"/>
                </a:lnTo>
                <a:lnTo>
                  <a:pt x="16413" y="6082"/>
                </a:lnTo>
                <a:lnTo>
                  <a:pt x="16315" y="5764"/>
                </a:lnTo>
                <a:lnTo>
                  <a:pt x="16217" y="5471"/>
                </a:lnTo>
                <a:lnTo>
                  <a:pt x="16095" y="5178"/>
                </a:lnTo>
                <a:lnTo>
                  <a:pt x="15949" y="4885"/>
                </a:lnTo>
                <a:lnTo>
                  <a:pt x="15802" y="4616"/>
                </a:lnTo>
                <a:lnTo>
                  <a:pt x="15631" y="4323"/>
                </a:lnTo>
                <a:lnTo>
                  <a:pt x="15436" y="4079"/>
                </a:lnTo>
                <a:lnTo>
                  <a:pt x="15240" y="3810"/>
                </a:lnTo>
                <a:lnTo>
                  <a:pt x="15020" y="3566"/>
                </a:lnTo>
                <a:lnTo>
                  <a:pt x="14801" y="3322"/>
                </a:lnTo>
                <a:lnTo>
                  <a:pt x="14556" y="3102"/>
                </a:lnTo>
                <a:lnTo>
                  <a:pt x="14312" y="2882"/>
                </a:lnTo>
                <a:lnTo>
                  <a:pt x="14044" y="2663"/>
                </a:lnTo>
                <a:lnTo>
                  <a:pt x="13750" y="2467"/>
                </a:lnTo>
                <a:lnTo>
                  <a:pt x="13457" y="2272"/>
                </a:lnTo>
                <a:lnTo>
                  <a:pt x="13164" y="2101"/>
                </a:lnTo>
                <a:lnTo>
                  <a:pt x="12847" y="1930"/>
                </a:lnTo>
                <a:lnTo>
                  <a:pt x="12529" y="1783"/>
                </a:lnTo>
                <a:lnTo>
                  <a:pt x="12212" y="1637"/>
                </a:lnTo>
                <a:lnTo>
                  <a:pt x="11870" y="1515"/>
                </a:lnTo>
                <a:lnTo>
                  <a:pt x="11528" y="1393"/>
                </a:lnTo>
                <a:lnTo>
                  <a:pt x="11162" y="1295"/>
                </a:lnTo>
                <a:lnTo>
                  <a:pt x="10795" y="1222"/>
                </a:lnTo>
                <a:lnTo>
                  <a:pt x="10429" y="1148"/>
                </a:lnTo>
                <a:lnTo>
                  <a:pt x="10063" y="1099"/>
                </a:lnTo>
                <a:lnTo>
                  <a:pt x="9672" y="1051"/>
                </a:lnTo>
                <a:lnTo>
                  <a:pt x="9281" y="1026"/>
                </a:lnTo>
                <a:lnTo>
                  <a:pt x="8353" y="1026"/>
                </a:lnTo>
                <a:lnTo>
                  <a:pt x="7816" y="1075"/>
                </a:lnTo>
                <a:lnTo>
                  <a:pt x="7278" y="1148"/>
                </a:lnTo>
                <a:lnTo>
                  <a:pt x="6765" y="1270"/>
                </a:lnTo>
                <a:lnTo>
                  <a:pt x="6619" y="1051"/>
                </a:lnTo>
                <a:lnTo>
                  <a:pt x="6472" y="880"/>
                </a:lnTo>
                <a:lnTo>
                  <a:pt x="6301" y="709"/>
                </a:lnTo>
                <a:lnTo>
                  <a:pt x="6155" y="562"/>
                </a:lnTo>
                <a:lnTo>
                  <a:pt x="5984" y="440"/>
                </a:lnTo>
                <a:lnTo>
                  <a:pt x="5837" y="342"/>
                </a:lnTo>
                <a:lnTo>
                  <a:pt x="5520" y="196"/>
                </a:lnTo>
                <a:lnTo>
                  <a:pt x="5251" y="98"/>
                </a:lnTo>
                <a:lnTo>
                  <a:pt x="5031" y="49"/>
                </a:lnTo>
                <a:lnTo>
                  <a:pt x="4836" y="0"/>
                </a:lnTo>
                <a:close/>
              </a:path>
            </a:pathLst>
          </a:custGeom>
          <a:solidFill>
            <a:srgbClr val="F1C232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>
              <a:solidFill>
                <a:srgbClr val="6D9EEB"/>
              </a:solidFill>
            </a:endParaRPr>
          </a:p>
        </p:txBody>
      </p:sp>
      <p:sp>
        <p:nvSpPr>
          <p:cNvPr id="79" name="Google Shape;79;p8"/>
          <p:cNvSpPr txBox="1"/>
          <p:nvPr/>
        </p:nvSpPr>
        <p:spPr>
          <a:xfrm>
            <a:off x="6736500" y="2107300"/>
            <a:ext cx="4361600" cy="328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0" rIns="1219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400"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80" name="Google Shape;80;p8"/>
          <p:cNvSpPr txBox="1">
            <a:spLocks noGrp="1"/>
          </p:cNvSpPr>
          <p:nvPr>
            <p:ph type="subTitle" idx="1"/>
          </p:nvPr>
        </p:nvSpPr>
        <p:spPr>
          <a:xfrm>
            <a:off x="6946233" y="3180093"/>
            <a:ext cx="3956000" cy="21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Roboto"/>
              <a:buNone/>
              <a:defRPr sz="1733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9pPr>
          </a:lstStyle>
          <a:p>
            <a:endParaRPr/>
          </a:p>
        </p:txBody>
      </p:sp>
      <p:sp>
        <p:nvSpPr>
          <p:cNvPr id="81" name="Google Shape;81;p8"/>
          <p:cNvSpPr txBox="1">
            <a:spLocks noGrp="1"/>
          </p:cNvSpPr>
          <p:nvPr>
            <p:ph type="subTitle" idx="2"/>
          </p:nvPr>
        </p:nvSpPr>
        <p:spPr>
          <a:xfrm>
            <a:off x="6715100" y="2228567"/>
            <a:ext cx="4304400" cy="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"/>
              <a:buNone/>
              <a:defRPr sz="2400" b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9pPr>
          </a:lstStyle>
          <a:p>
            <a:endParaRPr/>
          </a:p>
        </p:txBody>
      </p:sp>
      <p:sp>
        <p:nvSpPr>
          <p:cNvPr id="82" name="Google Shape;82;p8"/>
          <p:cNvSpPr txBox="1">
            <a:spLocks noGrp="1"/>
          </p:cNvSpPr>
          <p:nvPr>
            <p:ph type="subTitle" idx="3"/>
          </p:nvPr>
        </p:nvSpPr>
        <p:spPr>
          <a:xfrm>
            <a:off x="1468733" y="3424300"/>
            <a:ext cx="1158400" cy="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"/>
              <a:buNone/>
              <a:defRPr sz="2400" b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9pPr>
          </a:lstStyle>
          <a:p>
            <a:endParaRPr/>
          </a:p>
        </p:txBody>
      </p:sp>
      <p:sp>
        <p:nvSpPr>
          <p:cNvPr id="83" name="Google Shape;83;p8"/>
          <p:cNvSpPr txBox="1">
            <a:spLocks noGrp="1"/>
          </p:cNvSpPr>
          <p:nvPr>
            <p:ph type="subTitle" idx="4"/>
          </p:nvPr>
        </p:nvSpPr>
        <p:spPr>
          <a:xfrm>
            <a:off x="3046500" y="3449100"/>
            <a:ext cx="1158400" cy="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"/>
              <a:buNone/>
              <a:defRPr sz="2400" b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9pPr>
          </a:lstStyle>
          <a:p>
            <a:endParaRPr/>
          </a:p>
        </p:txBody>
      </p:sp>
      <p:sp>
        <p:nvSpPr>
          <p:cNvPr id="84" name="Google Shape;84;p8"/>
          <p:cNvSpPr txBox="1">
            <a:spLocks noGrp="1"/>
          </p:cNvSpPr>
          <p:nvPr>
            <p:ph type="subTitle" idx="5"/>
          </p:nvPr>
        </p:nvSpPr>
        <p:spPr>
          <a:xfrm>
            <a:off x="4624267" y="3449100"/>
            <a:ext cx="1158400" cy="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"/>
              <a:buNone/>
              <a:defRPr sz="2400" b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40928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hoto Slide">
  <p:cSld name="Photo Slide"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9"/>
          <p:cNvSpPr/>
          <p:nvPr/>
        </p:nvSpPr>
        <p:spPr>
          <a:xfrm>
            <a:off x="100" y="1210633"/>
            <a:ext cx="12192000" cy="5647200"/>
          </a:xfrm>
          <a:prstGeom prst="rect">
            <a:avLst/>
          </a:prstGeom>
          <a:solidFill>
            <a:srgbClr val="EEEEEE"/>
          </a:solidFill>
          <a:ln w="9525" cap="flat" cmpd="sng">
            <a:solidFill>
              <a:srgbClr val="59595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400"/>
          </a:p>
        </p:txBody>
      </p:sp>
      <p:sp>
        <p:nvSpPr>
          <p:cNvPr id="87" name="Google Shape;87;p9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sp>
        <p:nvSpPr>
          <p:cNvPr id="88" name="Google Shape;88;p9"/>
          <p:cNvSpPr txBox="1"/>
          <p:nvPr/>
        </p:nvSpPr>
        <p:spPr>
          <a:xfrm>
            <a:off x="6736500" y="2865133"/>
            <a:ext cx="4361600" cy="28444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121900" tIns="0" rIns="121900" bIns="0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2400">
              <a:latin typeface="Ubuntu Light"/>
              <a:ea typeface="Ubuntu Light"/>
              <a:cs typeface="Ubuntu Light"/>
              <a:sym typeface="Ubuntu Light"/>
            </a:endParaRPr>
          </a:p>
        </p:txBody>
      </p:sp>
      <p:sp>
        <p:nvSpPr>
          <p:cNvPr id="89" name="Google Shape;89;p9"/>
          <p:cNvSpPr txBox="1">
            <a:spLocks noGrp="1"/>
          </p:cNvSpPr>
          <p:nvPr>
            <p:ph type="subTitle" idx="1"/>
          </p:nvPr>
        </p:nvSpPr>
        <p:spPr>
          <a:xfrm>
            <a:off x="534267" y="5909567"/>
            <a:ext cx="3956000" cy="36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Roboto"/>
              <a:buNone/>
              <a:defRPr sz="1733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9pPr>
          </a:lstStyle>
          <a:p>
            <a:endParaRPr/>
          </a:p>
        </p:txBody>
      </p:sp>
      <p:sp>
        <p:nvSpPr>
          <p:cNvPr id="90" name="Google Shape;90;p9"/>
          <p:cNvSpPr>
            <a:spLocks noGrp="1"/>
          </p:cNvSpPr>
          <p:nvPr>
            <p:ph type="pic" idx="2"/>
          </p:nvPr>
        </p:nvSpPr>
        <p:spPr>
          <a:xfrm>
            <a:off x="513500" y="1790833"/>
            <a:ext cx="5950800" cy="3963600"/>
          </a:xfrm>
          <a:prstGeom prst="rect">
            <a:avLst/>
          </a:prstGeom>
          <a:noFill/>
          <a:ln>
            <a:noFill/>
          </a:ln>
        </p:spPr>
      </p:sp>
      <p:sp>
        <p:nvSpPr>
          <p:cNvPr id="91" name="Google Shape;91;p9"/>
          <p:cNvSpPr txBox="1">
            <a:spLocks noGrp="1"/>
          </p:cNvSpPr>
          <p:nvPr>
            <p:ph type="subTitle" idx="3"/>
          </p:nvPr>
        </p:nvSpPr>
        <p:spPr>
          <a:xfrm>
            <a:off x="6946233" y="3376293"/>
            <a:ext cx="3956000" cy="215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300"/>
              <a:buFont typeface="Roboto"/>
              <a:buNone/>
              <a:defRPr sz="1733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9pPr>
          </a:lstStyle>
          <a:p>
            <a:endParaRPr/>
          </a:p>
        </p:txBody>
      </p:sp>
      <p:sp>
        <p:nvSpPr>
          <p:cNvPr id="92" name="Google Shape;92;p9"/>
          <p:cNvSpPr txBox="1">
            <a:spLocks noGrp="1"/>
          </p:cNvSpPr>
          <p:nvPr>
            <p:ph type="subTitle" idx="4"/>
          </p:nvPr>
        </p:nvSpPr>
        <p:spPr>
          <a:xfrm>
            <a:off x="6715100" y="2831467"/>
            <a:ext cx="4304400" cy="6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212121"/>
              </a:buClr>
              <a:buSzPts val="1800"/>
              <a:buFont typeface="Roboto"/>
              <a:buNone/>
              <a:defRPr sz="2400" b="1">
                <a:solidFill>
                  <a:srgbClr val="21212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2pPr>
            <a:lvl3pPr lvl="2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3pPr>
            <a:lvl4pPr lvl="3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4pPr>
            <a:lvl5pPr lvl="4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5pPr>
            <a:lvl6pPr lvl="5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6pPr>
            <a:lvl7pPr lvl="6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7pPr>
            <a:lvl8pPr lvl="7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8pPr>
            <a:lvl9pPr lvl="8" rtl="0">
              <a:spcBef>
                <a:spcPts val="0"/>
              </a:spcBef>
              <a:spcAft>
                <a:spcPts val="0"/>
              </a:spcAft>
              <a:buSzPts val="1300"/>
              <a:buNone/>
              <a:defRPr sz="1733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685750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4.xml"/><Relationship Id="rId7" Type="http://schemas.openxmlformats.org/officeDocument/2006/relationships/slideLayout" Target="../slideLayouts/slideLayout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slideLayout" Target="../slideLayouts/slideLayout12.xml"/><Relationship Id="rId5" Type="http://schemas.openxmlformats.org/officeDocument/2006/relationships/slideLayout" Target="../slideLayouts/slideLayout6.xml"/><Relationship Id="rId10" Type="http://schemas.openxmlformats.org/officeDocument/2006/relationships/slideLayout" Target="../slideLayouts/slideLayout11.xml"/><Relationship Id="rId4" Type="http://schemas.openxmlformats.org/officeDocument/2006/relationships/slideLayout" Target="../slideLayouts/slideLayout5.xml"/><Relationship Id="rId9" Type="http://schemas.openxmlformats.org/officeDocument/2006/relationships/slideLayout" Target="../slideLayouts/slideLayout10.xml"/><Relationship Id="rId1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0"/>
            <a:ext cx="12192000" cy="1047750"/>
          </a:xfrm>
          <a:prstGeom prst="rect">
            <a:avLst/>
          </a:prstGeom>
          <a:solidFill>
            <a:srgbClr val="091F3F"/>
          </a:solidFill>
          <a:ln>
            <a:noFill/>
          </a:ln>
        </p:spPr>
        <p:txBody>
          <a:bodyPr spcFirstLastPara="1" wrap="square" lIns="19047" tIns="9521" rIns="19047" bIns="9521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58"/>
              <a:buFont typeface="Arial"/>
              <a:buNone/>
            </a:pPr>
            <a:endParaRPr sz="1512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1;p2"/>
          <p:cNvSpPr txBox="1">
            <a:spLocks noGrp="1"/>
          </p:cNvSpPr>
          <p:nvPr>
            <p:ph type="title"/>
          </p:nvPr>
        </p:nvSpPr>
        <p:spPr>
          <a:xfrm>
            <a:off x="1778000" y="206375"/>
            <a:ext cx="8636000" cy="5238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800"/>
              <a:buFont typeface="Cambria"/>
              <a:buNone/>
              <a:defRPr sz="8800" b="1" i="0" u="none" strike="noStrike" cap="none">
                <a:solidFill>
                  <a:schemeClr val="lt1"/>
                </a:solidFill>
                <a:latin typeface="Cambria"/>
                <a:ea typeface="Cambria"/>
                <a:cs typeface="Cambria"/>
                <a:sym typeface="Cambria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body" idx="1"/>
          </p:nvPr>
        </p:nvSpPr>
        <p:spPr>
          <a:xfrm>
            <a:off x="1778000" y="1254125"/>
            <a:ext cx="8636000" cy="49228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810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810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810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810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810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81000" algn="l" rtl="0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dt" idx="10"/>
          </p:nvPr>
        </p:nvSpPr>
        <p:spPr>
          <a:xfrm>
            <a:off x="317500" y="6690562"/>
            <a:ext cx="2743200" cy="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3" b="0" i="0" u="none" strike="noStrike" cap="none">
                <a:solidFill>
                  <a:srgbClr val="8B8B8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ftr" idx="11"/>
          </p:nvPr>
        </p:nvSpPr>
        <p:spPr>
          <a:xfrm>
            <a:off x="3060700" y="6690562"/>
            <a:ext cx="6070600" cy="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333" b="0" i="0" u="none" strike="noStrike" cap="none">
                <a:solidFill>
                  <a:srgbClr val="8B8B8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512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9131300" y="6690562"/>
            <a:ext cx="2743200" cy="95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333" b="0" i="0" u="none" strike="noStrike" cap="none">
                <a:solidFill>
                  <a:srgbClr val="8B8B8D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333" b="0" i="0" u="none" strike="noStrike" cap="none">
                <a:solidFill>
                  <a:srgbClr val="8B8B8D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333" b="0" i="0" u="none" strike="noStrike" cap="none">
                <a:solidFill>
                  <a:srgbClr val="8B8B8D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333" b="0" i="0" u="none" strike="noStrike" cap="none">
                <a:solidFill>
                  <a:srgbClr val="8B8B8D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333" b="0" i="0" u="none" strike="noStrike" cap="none">
                <a:solidFill>
                  <a:srgbClr val="8B8B8D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333" b="0" i="0" u="none" strike="noStrike" cap="none">
                <a:solidFill>
                  <a:srgbClr val="8B8B8D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333" b="0" i="0" u="none" strike="noStrike" cap="none">
                <a:solidFill>
                  <a:srgbClr val="8B8B8D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333" b="0" i="0" u="none" strike="noStrike" cap="none">
                <a:solidFill>
                  <a:srgbClr val="8B8B8D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  <a:defRPr sz="333" b="0" i="0" u="none" strike="noStrike" cap="none">
                <a:solidFill>
                  <a:srgbClr val="8B8B8D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702250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9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9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9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9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9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9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9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9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9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9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9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9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9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9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9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9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9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9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9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9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9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9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9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9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9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9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292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0368">
          <p15:clr>
            <a:srgbClr val="A4A3A4"/>
          </p15:clr>
        </p15:guide>
        <p15:guide id="2" pos="720">
          <p15:clr>
            <a:srgbClr val="A4A3A4"/>
          </p15:clr>
        </p15:guide>
        <p15:guide id="3" pos="26928">
          <p15:clr>
            <a:srgbClr val="A4A3A4"/>
          </p15:clr>
        </p15:guide>
        <p15:guide id="4" pos="13824">
          <p15:clr>
            <a:srgbClr val="A4A3A4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13">
            <a:alphaModFix/>
          </a:blip>
          <a:stretch>
            <a:fillRect/>
          </a:stretch>
        </a:blip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 rtl="0">
              <a:buNone/>
              <a:defRPr sz="1333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fld id="{00000000-1234-1234-1234-123412341234}" type="slidenum">
              <a:rPr lang="en" smtClean="0"/>
              <a:pPr/>
              <a:t>‹#›</a:t>
            </a:fld>
            <a:endParaRPr lang="en"/>
          </a:p>
        </p:txBody>
      </p:sp>
      <p:pic>
        <p:nvPicPr>
          <p:cNvPr id="7" name="Google Shape;7;p1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787634" y="486083"/>
            <a:ext cx="4281833" cy="422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0261007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4" r:id="rId9"/>
    <p:sldLayoutId id="2147483675" r:id="rId10"/>
    <p:sldLayoutId id="2147483676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8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3.png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jpeg"/><Relationship Id="rId4" Type="http://schemas.openxmlformats.org/officeDocument/2006/relationships/image" Target="../media/image24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26.png"/><Relationship Id="rId4" Type="http://schemas.openxmlformats.org/officeDocument/2006/relationships/image" Target="../media/image27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hyperlink" Target="https://www.hyundaimotorgroup.com/tech/1075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5.png"/><Relationship Id="rId7" Type="http://schemas.openxmlformats.org/officeDocument/2006/relationships/image" Target="../media/image33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g"/><Relationship Id="rId5" Type="http://schemas.openxmlformats.org/officeDocument/2006/relationships/image" Target="../media/image31.jpg"/><Relationship Id="rId4" Type="http://schemas.openxmlformats.org/officeDocument/2006/relationships/image" Target="../media/image30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2.jpg"/><Relationship Id="rId4" Type="http://schemas.openxmlformats.org/officeDocument/2006/relationships/image" Target="../media/image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4.png"/><Relationship Id="rId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2.jp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14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7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170">
              <a:buClr>
                <a:srgbClr val="000000"/>
              </a:buClr>
            </a:pPr>
            <a:fld id="{00000000-1234-1234-1234-123412341234}" type="slidenum">
              <a:rPr lang="en" kern="0">
                <a:solidFill>
                  <a:srgbClr val="FFFFFF"/>
                </a:solidFill>
              </a:rPr>
              <a:pPr defTabSz="1219170">
                <a:buClr>
                  <a:srgbClr val="000000"/>
                </a:buClr>
              </a:pPr>
              <a:t>1</a:t>
            </a:fld>
            <a:endParaRPr kern="0">
              <a:solidFill>
                <a:srgbClr val="FFFFFF"/>
              </a:solidFill>
            </a:endParaRPr>
          </a:p>
        </p:txBody>
      </p:sp>
      <p:sp>
        <p:nvSpPr>
          <p:cNvPr id="146" name="Google Shape;146;p17"/>
          <p:cNvSpPr txBox="1">
            <a:spLocks noGrp="1"/>
          </p:cNvSpPr>
          <p:nvPr>
            <p:ph type="title"/>
          </p:nvPr>
        </p:nvSpPr>
        <p:spPr>
          <a:xfrm>
            <a:off x="1139895" y="2153303"/>
            <a:ext cx="9632400" cy="11592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 Parametric Thoracic Spine Model Accounting for Geometric Variations by Age, Sex, Stature, and Body Mass Index</a:t>
            </a:r>
            <a:br>
              <a:rPr lang="en-US" sz="28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endParaRPr sz="45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47" name="Google Shape;147;p17"/>
          <p:cNvSpPr txBox="1">
            <a:spLocks noGrp="1"/>
          </p:cNvSpPr>
          <p:nvPr>
            <p:ph type="subTitle" idx="1"/>
          </p:nvPr>
        </p:nvSpPr>
        <p:spPr>
          <a:xfrm>
            <a:off x="1117562" y="3210903"/>
            <a:ext cx="9654800" cy="878400"/>
          </a:xfrm>
          <a:prstGeom prst="rect">
            <a:avLst/>
          </a:prstGeom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 algn="ctr"/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</a:t>
            </a:r>
            <a:r>
              <a:rPr lang="en-US" altLang="zh-C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uthors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: Lihan Lian, Michelle Baek, Sunwoo Ma, Monica Jones, Jingwen Hu</a:t>
            </a:r>
          </a:p>
          <a:p>
            <a:pPr algn="ctr"/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</a:t>
            </a:r>
            <a:r>
              <a:rPr lang="en-US" altLang="zh-CN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ay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22</a:t>
            </a:r>
            <a:r>
              <a:rPr lang="en-US" sz="3200" baseline="30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nd</a:t>
            </a:r>
            <a:r>
              <a:rPr lang="en-US" sz="32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2023</a:t>
            </a:r>
          </a:p>
          <a:p>
            <a:pPr algn="ctr"/>
            <a:endParaRPr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Google Shape;146;p17">
            <a:extLst>
              <a:ext uri="{FF2B5EF4-FFF2-40B4-BE49-F238E27FC236}">
                <a16:creationId xmlns:a16="http://schemas.microsoft.com/office/drawing/2014/main" id="{59602092-D8FE-DA4B-B794-7D22D489A8FA}"/>
              </a:ext>
            </a:extLst>
          </p:cNvPr>
          <p:cNvSpPr txBox="1">
            <a:spLocks/>
          </p:cNvSpPr>
          <p:nvPr/>
        </p:nvSpPr>
        <p:spPr>
          <a:xfrm>
            <a:off x="1202162" y="4476249"/>
            <a:ext cx="9632400" cy="115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Arial"/>
              <a:buNone/>
              <a:defRPr sz="4667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/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058676-02B1-876B-9AE0-D5FCDE92DE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95418" y="4813481"/>
            <a:ext cx="4401164" cy="66684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45fd889dd6_0_0"/>
          <p:cNvSpPr txBox="1">
            <a:spLocks noGrp="1"/>
          </p:cNvSpPr>
          <p:nvPr>
            <p:ph type="title"/>
          </p:nvPr>
        </p:nvSpPr>
        <p:spPr>
          <a:xfrm>
            <a:off x="2857500" y="423464"/>
            <a:ext cx="64770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47" tIns="9521" rIns="19047" bIns="9521" anchor="b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F2C41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Methods : Linear Regression</a:t>
            </a:r>
            <a:endParaRPr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Google Shape;46;g145fd889dd6_0_0"/>
              <p:cNvSpPr txBox="1">
                <a:spLocks noGrp="1"/>
              </p:cNvSpPr>
              <p:nvPr>
                <p:ph type="body" idx="3"/>
              </p:nvPr>
            </p:nvSpPr>
            <p:spPr>
              <a:xfrm>
                <a:off x="707012" y="1357708"/>
                <a:ext cx="5967166" cy="49299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6198" tIns="38099" rIns="19047" bIns="9521" anchor="t" anchorCtr="0">
                <a:noAutofit/>
              </a:bodyPr>
              <a:lstStyle/>
              <a:p>
                <a:pPr marL="0" indent="0">
                  <a:lnSpc>
                    <a:spcPct val="90000"/>
                  </a:lnSpc>
                  <a:spcBef>
                    <a:spcPts val="1000"/>
                  </a:spcBef>
                  <a:buClrTx/>
                  <a:buSzTx/>
                  <a:buNone/>
                  <a:defRPr/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Illustration of linear regression</a:t>
                </a:r>
              </a:p>
              <a:p>
                <a:pPr marL="342900" indent="-342900">
                  <a:lnSpc>
                    <a:spcPct val="90000"/>
                  </a:lnSpc>
                  <a:spcBef>
                    <a:spcPts val="1000"/>
                  </a:spcBef>
                  <a:buClrTx/>
                  <a:buSzTx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Associate PC scores with input human characteristic parameters</a:t>
                </a:r>
              </a:p>
              <a:p>
                <a:pPr marL="0" indent="0">
                  <a:lnSpc>
                    <a:spcPct val="90000"/>
                  </a:lnSpc>
                  <a:spcBef>
                    <a:spcPts val="1000"/>
                  </a:spcBef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𝑈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=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𝐹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 ×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+mn-cs"/>
                          <a:sym typeface="Wingdings" panose="05000000000000000000" pitchFamily="2" charset="2"/>
                        </a:rPr>
                        <m:t>𝐶</m:t>
                      </m:r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Wingdings" panose="05000000000000000000" pitchFamily="2" charset="2"/>
                </a:endParaRPr>
              </a:p>
              <a:p>
                <a:pPr marL="0" indent="0">
                  <a:lnSpc>
                    <a:spcPct val="90000"/>
                  </a:lnSpc>
                  <a:spcBef>
                    <a:spcPts val="1000"/>
                  </a:spcBef>
                  <a:buClrTx/>
                  <a:buSzTx/>
                  <a:buNone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Where F is the feature matrix used for regression, C is regression coefficient matrix.</a:t>
                </a:r>
              </a:p>
              <a:p>
                <a:pPr marL="342900" indent="-342900">
                  <a:lnSpc>
                    <a:spcPct val="90000"/>
                  </a:lnSpc>
                  <a:spcBef>
                    <a:spcPts val="1000"/>
                  </a:spcBef>
                  <a:buClrTx/>
                  <a:buSz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Matrices dimensionality for T1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Wingdings" panose="05000000000000000000" pitchFamily="2" charset="2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84 x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83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 Scores (U) 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84 x 6 feature matrix (F)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6 x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83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 regression coefficient (C) </a:t>
                </a:r>
              </a:p>
            </p:txBody>
          </p:sp>
        </mc:Choice>
        <mc:Fallback xmlns="">
          <p:sp>
            <p:nvSpPr>
              <p:cNvPr id="46" name="Google Shape;46;g145fd889dd6_0_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3"/>
              </p:nvPr>
            </p:nvSpPr>
            <p:spPr>
              <a:xfrm>
                <a:off x="707012" y="1357708"/>
                <a:ext cx="5967166" cy="4929970"/>
              </a:xfrm>
              <a:prstGeom prst="rect">
                <a:avLst/>
              </a:prstGeom>
              <a:blipFill>
                <a:blip r:embed="rId3"/>
                <a:stretch>
                  <a:fillRect l="-23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F47B1429-1D27-C6FC-D02C-1DC787733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31" y="25545"/>
            <a:ext cx="1098567" cy="95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0969D3E-170D-AECD-4FE3-DCF1E6430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85539" y="4596211"/>
            <a:ext cx="4914900" cy="1838325"/>
          </a:xfrm>
          <a:prstGeom prst="rect">
            <a:avLst/>
          </a:prstGeom>
        </p:spPr>
      </p:pic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F20F0616-74EC-C24A-D32D-711B8D366958}"/>
              </a:ext>
            </a:extLst>
          </p:cNvPr>
          <p:cNvCxnSpPr>
            <a:cxnSpLocks/>
          </p:cNvCxnSpPr>
          <p:nvPr/>
        </p:nvCxnSpPr>
        <p:spPr>
          <a:xfrm>
            <a:off x="7875953" y="4415168"/>
            <a:ext cx="286782" cy="16633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BC45FCA2-82EE-6075-B11F-4C33A421DFF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59413" y="1382813"/>
            <a:ext cx="4426640" cy="1709799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DB2FFFA-2E77-88CC-8047-6A03E31A841D}"/>
              </a:ext>
            </a:extLst>
          </p:cNvPr>
          <p:cNvSpPr txBox="1"/>
          <p:nvPr/>
        </p:nvSpPr>
        <p:spPr>
          <a:xfrm>
            <a:off x="7351268" y="3536193"/>
            <a:ext cx="17698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intersection for regression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372DCD8-F722-0D0A-7C68-B4DE44CE134D}"/>
              </a:ext>
            </a:extLst>
          </p:cNvPr>
          <p:cNvCxnSpPr>
            <a:cxnSpLocks/>
          </p:cNvCxnSpPr>
          <p:nvPr/>
        </p:nvCxnSpPr>
        <p:spPr>
          <a:xfrm>
            <a:off x="10313304" y="4415168"/>
            <a:ext cx="915343" cy="166339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AC0B9AE1-1055-B6DD-3731-A82522C8991F}"/>
              </a:ext>
            </a:extLst>
          </p:cNvPr>
          <p:cNvSpPr txBox="1"/>
          <p:nvPr/>
        </p:nvSpPr>
        <p:spPr>
          <a:xfrm>
            <a:off x="9642989" y="3498309"/>
            <a:ext cx="26720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Add due to correlation between two parameters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AFB3BAD-8077-DE8C-69BA-9DCFDFAD6C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0000" y="252000"/>
            <a:ext cx="1952898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22795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45fd889dd6_0_0"/>
          <p:cNvSpPr txBox="1">
            <a:spLocks noGrp="1"/>
          </p:cNvSpPr>
          <p:nvPr>
            <p:ph type="title"/>
          </p:nvPr>
        </p:nvSpPr>
        <p:spPr>
          <a:xfrm>
            <a:off x="2857500" y="423464"/>
            <a:ext cx="64770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47" tIns="9521" rIns="19047" bIns="9521" anchor="b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F2C41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Methods : Final Prediction</a:t>
            </a:r>
            <a:endParaRPr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Google Shape;46;g145fd889dd6_0_0"/>
          <p:cNvSpPr txBox="1">
            <a:spLocks noGrp="1"/>
          </p:cNvSpPr>
          <p:nvPr>
            <p:ph type="body" idx="3"/>
          </p:nvPr>
        </p:nvSpPr>
        <p:spPr>
          <a:xfrm>
            <a:off x="707012" y="1357708"/>
            <a:ext cx="3763388" cy="4929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98" tIns="38099" rIns="19047" bIns="9521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MATLAB demonstration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Wingdings" panose="05000000000000000000" pitchFamily="2" charset="2"/>
            </a:endParaRP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ClrTx/>
              <a:buSzTx/>
              <a:defRPr/>
            </a:pPr>
            <a:r>
              <a:rPr lang="en-US" sz="2400" kern="1200" dirty="0">
                <a:solidFill>
                  <a:prstClr val="black"/>
                </a:solidFill>
                <a:sym typeface="Wingdings" panose="05000000000000000000" pitchFamily="2" charset="2"/>
              </a:rPr>
              <a:t>Repeat 12 times and align each vertebra to their corresponding position.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ClrTx/>
              <a:buSzTx/>
              <a:defRPr/>
            </a:pPr>
            <a:r>
              <a:rPr lang="en-US" sz="2400" kern="1200" dirty="0">
                <a:solidFill>
                  <a:prstClr val="black"/>
                </a:solidFill>
                <a:sym typeface="Wingdings" panose="05000000000000000000" pitchFamily="2" charset="2"/>
              </a:rPr>
              <a:t>Can also see the necking effect in the predicted model.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7B1429-1D27-C6FC-D02C-1DC787733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31" y="25545"/>
            <a:ext cx="1098567" cy="95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D40A4FE9-1AA5-7E44-B280-432B906896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55903" y="1311651"/>
            <a:ext cx="7157405" cy="4976027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5F7BAA3-CD0C-53BD-4C63-6C8BAA5133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0000" y="252000"/>
            <a:ext cx="1952898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6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45fd889dd6_0_0"/>
          <p:cNvSpPr txBox="1">
            <a:spLocks noGrp="1"/>
          </p:cNvSpPr>
          <p:nvPr>
            <p:ph type="title"/>
          </p:nvPr>
        </p:nvSpPr>
        <p:spPr>
          <a:xfrm>
            <a:off x="2857500" y="423464"/>
            <a:ext cx="64770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47" tIns="9521" rIns="19047" bIns="9521" anchor="b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F2C41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Results : PC Variation</a:t>
            </a:r>
            <a:endParaRPr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Google Shape;46;g145fd889dd6_0_0"/>
          <p:cNvSpPr txBox="1">
            <a:spLocks noGrp="1"/>
          </p:cNvSpPr>
          <p:nvPr>
            <p:ph type="body" idx="3"/>
          </p:nvPr>
        </p:nvSpPr>
        <p:spPr>
          <a:xfrm>
            <a:off x="719124" y="1357708"/>
            <a:ext cx="2793570" cy="4929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98" tIns="38099" rIns="19047" bIns="9521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Statistical T-spine model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ClrTx/>
              <a:buSzTx/>
              <a:defRPr/>
            </a:pPr>
            <a:r>
              <a:rPr lang="en-US" sz="2400" kern="1200" dirty="0">
                <a:solidFill>
                  <a:prstClr val="black"/>
                </a:solidFill>
              </a:rPr>
              <a:t>PC1 accounts for the overall size variation.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ClrTx/>
              <a:buSzTx/>
              <a:defRPr/>
            </a:pPr>
            <a:r>
              <a:rPr lang="en-US" sz="2400" kern="1200" dirty="0">
                <a:solidFill>
                  <a:prstClr val="black"/>
                </a:solidFill>
              </a:rPr>
              <a:t>PC2 and PC3 accounts for the angle variation.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7B1429-1D27-C6FC-D02C-1DC787733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31" y="25545"/>
            <a:ext cx="1098567" cy="95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4CCE92-16B0-E203-E993-BD69CA41D9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9574" y="1357708"/>
            <a:ext cx="8420777" cy="515701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87DF6E2-22FB-1854-CCA8-5DF7CA319A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0000" y="252000"/>
            <a:ext cx="1952898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88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45fd889dd6_0_0"/>
          <p:cNvSpPr txBox="1">
            <a:spLocks noGrp="1"/>
          </p:cNvSpPr>
          <p:nvPr>
            <p:ph type="title"/>
          </p:nvPr>
        </p:nvSpPr>
        <p:spPr>
          <a:xfrm>
            <a:off x="2113935" y="423464"/>
            <a:ext cx="8347587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47" tIns="9521" rIns="19047" bIns="9521" anchor="b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F2C41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Results : Vertebral Body Dimension</a:t>
            </a:r>
            <a:endParaRPr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Google Shape;46;g145fd889dd6_0_0"/>
          <p:cNvSpPr txBox="1">
            <a:spLocks noGrp="1"/>
          </p:cNvSpPr>
          <p:nvPr>
            <p:ph type="body" idx="3"/>
          </p:nvPr>
        </p:nvSpPr>
        <p:spPr>
          <a:xfrm>
            <a:off x="440531" y="1428729"/>
            <a:ext cx="2793570" cy="4929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98" tIns="38099" rIns="19047" bIns="9521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Vertebral body</a:t>
            </a:r>
            <a:r>
              <a:rPr kumimoji="0" lang="en-US" sz="28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dimension variation trend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ClrTx/>
              <a:buSzTx/>
              <a:defRPr/>
            </a:pPr>
            <a:r>
              <a:rPr lang="en-US" sz="2400" kern="1200" dirty="0">
                <a:solidFill>
                  <a:prstClr val="black"/>
                </a:solidFill>
              </a:rPr>
              <a:t>Vertebral height and depth strictly increase from T1 to T12.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7B1429-1D27-C6FC-D02C-1DC787733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31" y="25545"/>
            <a:ext cx="1098567" cy="95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380FA6-14C1-5814-972E-0DF0EFA451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" r="3305"/>
          <a:stretch/>
        </p:blipFill>
        <p:spPr>
          <a:xfrm>
            <a:off x="3154854" y="1928653"/>
            <a:ext cx="4358936" cy="35006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502AC1-4F84-18B3-88D5-0FE8487D53F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" r="3305"/>
          <a:stretch/>
        </p:blipFill>
        <p:spPr>
          <a:xfrm>
            <a:off x="7714695" y="1999674"/>
            <a:ext cx="4358936" cy="350061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563FC92-4A52-DB5C-82F2-BF4829BA94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0000" y="252000"/>
            <a:ext cx="1952898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232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45fd889dd6_0_0"/>
          <p:cNvSpPr txBox="1">
            <a:spLocks noGrp="1"/>
          </p:cNvSpPr>
          <p:nvPr>
            <p:ph type="title"/>
          </p:nvPr>
        </p:nvSpPr>
        <p:spPr>
          <a:xfrm>
            <a:off x="2015614" y="423464"/>
            <a:ext cx="8668832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47" tIns="9521" rIns="19047" bIns="9521" anchor="b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F2C41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Results : Vertebral Body Dimension</a:t>
            </a:r>
            <a:endParaRPr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Google Shape;46;g145fd889dd6_0_0"/>
          <p:cNvSpPr txBox="1">
            <a:spLocks noGrp="1"/>
          </p:cNvSpPr>
          <p:nvPr>
            <p:ph type="body" idx="3"/>
          </p:nvPr>
        </p:nvSpPr>
        <p:spPr>
          <a:xfrm>
            <a:off x="568879" y="1404382"/>
            <a:ext cx="2793570" cy="4929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98" tIns="38099" rIns="19047" bIns="9521" anchor="t" anchorCtr="0">
            <a:noAutofit/>
          </a:bodyPr>
          <a:lstStyle/>
          <a:p>
            <a:pPr marL="0" lvl="0" indent="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/>
            </a:pPr>
            <a:r>
              <a:rPr lang="en-US" kern="1200" dirty="0">
                <a:solidFill>
                  <a:prstClr val="black"/>
                </a:solidFill>
              </a:rPr>
              <a:t>Vertebral body dimension variation trend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ClrTx/>
              <a:buSzTx/>
              <a:defRPr/>
            </a:pPr>
            <a:r>
              <a:rPr lang="en-US" sz="2400" kern="1200" dirty="0">
                <a:solidFill>
                  <a:prstClr val="black"/>
                </a:solidFill>
              </a:rPr>
              <a:t>Width decreases from T1 to T3, and start increases from T4 to T12 (Necking effect)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7B1429-1D27-C6FC-D02C-1DC787733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31" y="25545"/>
            <a:ext cx="1098567" cy="95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ADDD800D-7E2B-2FE6-90F0-6A9A8B6B46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607638" y="2040567"/>
            <a:ext cx="4876800" cy="3657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1C4FF61-9DF0-9170-F122-37D690E041D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t="475" b="1438"/>
          <a:stretch/>
        </p:blipFill>
        <p:spPr>
          <a:xfrm>
            <a:off x="8217158" y="1159833"/>
            <a:ext cx="2467287" cy="5467928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D5E3ED9-6CC3-D4BE-FA18-8474A28BE9C5}"/>
              </a:ext>
            </a:extLst>
          </p:cNvPr>
          <p:cNvSpPr/>
          <p:nvPr/>
        </p:nvSpPr>
        <p:spPr>
          <a:xfrm>
            <a:off x="8550255" y="2117869"/>
            <a:ext cx="1801091" cy="1228437"/>
          </a:xfrm>
          <a:prstGeom prst="rect">
            <a:avLst/>
          </a:prstGeom>
          <a:noFill/>
          <a:ln w="38100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92E14D6-76E8-7AC1-FEC2-A7B75FCB498F}"/>
              </a:ext>
            </a:extLst>
          </p:cNvPr>
          <p:cNvSpPr txBox="1"/>
          <p:nvPr/>
        </p:nvSpPr>
        <p:spPr>
          <a:xfrm>
            <a:off x="10929634" y="3429000"/>
            <a:ext cx="11238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Necking region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3F3AC9F-02F6-B5F9-8FDE-E7EE33916ED2}"/>
              </a:ext>
            </a:extLst>
          </p:cNvPr>
          <p:cNvCxnSpPr>
            <a:cxnSpLocks/>
          </p:cNvCxnSpPr>
          <p:nvPr/>
        </p:nvCxnSpPr>
        <p:spPr>
          <a:xfrm flipH="1" flipV="1">
            <a:off x="10482980" y="2766961"/>
            <a:ext cx="893308" cy="667542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>
            <a:extLst>
              <a:ext uri="{FF2B5EF4-FFF2-40B4-BE49-F238E27FC236}">
                <a16:creationId xmlns:a16="http://schemas.microsoft.com/office/drawing/2014/main" id="{4EDA211B-E9B9-2A1A-DE20-01E03A5017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0000" y="252000"/>
            <a:ext cx="1952898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304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uiExpand="1" build="p"/>
      <p:bldP spid="6" grpId="0" animBg="1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45fd889dd6_0_0"/>
          <p:cNvSpPr txBox="1">
            <a:spLocks noGrp="1"/>
          </p:cNvSpPr>
          <p:nvPr>
            <p:ph type="title"/>
          </p:nvPr>
        </p:nvSpPr>
        <p:spPr>
          <a:xfrm>
            <a:off x="2290916" y="423464"/>
            <a:ext cx="8082116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47" tIns="9521" rIns="19047" bIns="9521" anchor="b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F2C41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Results : Vertebral Body Dimension</a:t>
            </a:r>
            <a:endParaRPr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Google Shape;46;g145fd889dd6_0_0"/>
          <p:cNvSpPr txBox="1">
            <a:spLocks noGrp="1"/>
          </p:cNvSpPr>
          <p:nvPr>
            <p:ph type="body" idx="3"/>
          </p:nvPr>
        </p:nvSpPr>
        <p:spPr>
          <a:xfrm>
            <a:off x="440531" y="1428729"/>
            <a:ext cx="2793570" cy="4929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98" tIns="38099" rIns="19047" bIns="9521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kern="1200" dirty="0">
                <a:solidFill>
                  <a:prstClr val="black"/>
                </a:solidFill>
                <a:ea typeface="+mn-ea"/>
                <a:cs typeface="+mn-cs"/>
              </a:rPr>
              <a:t>Disc Height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ClrTx/>
              <a:buSzTx/>
              <a:defRPr/>
            </a:pPr>
            <a:r>
              <a:rPr lang="en-US" sz="2400" kern="1200" dirty="0">
                <a:solidFill>
                  <a:prstClr val="black"/>
                </a:solidFill>
              </a:rPr>
              <a:t>Disc height is the gap between the two level of vertebra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ClrTx/>
              <a:buSzTx/>
              <a:defRPr/>
            </a:pPr>
            <a:r>
              <a:rPr lang="en-US" sz="2400" kern="1200" dirty="0">
                <a:solidFill>
                  <a:prstClr val="black"/>
                </a:solidFill>
              </a:rPr>
              <a:t>Anterior disc height is bigger than posterior disc height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7B1429-1D27-C6FC-D02C-1DC787733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31" y="25545"/>
            <a:ext cx="1098567" cy="95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380FA6-14C1-5814-972E-0DF0EFA4510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" r="3305"/>
          <a:stretch/>
        </p:blipFill>
        <p:spPr>
          <a:xfrm>
            <a:off x="3154854" y="1928653"/>
            <a:ext cx="4358936" cy="35006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3502AC1-4F84-18B3-88D5-0FE8487D53F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05" r="3305"/>
          <a:stretch/>
        </p:blipFill>
        <p:spPr>
          <a:xfrm>
            <a:off x="7714695" y="1999674"/>
            <a:ext cx="4358936" cy="3500617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5519F609-7DB9-F1D0-938B-79C2BBF5569D}"/>
              </a:ext>
            </a:extLst>
          </p:cNvPr>
          <p:cNvGrpSpPr/>
          <p:nvPr/>
        </p:nvGrpSpPr>
        <p:grpSpPr>
          <a:xfrm>
            <a:off x="4966257" y="5230761"/>
            <a:ext cx="5406775" cy="1627239"/>
            <a:chOff x="4966257" y="5230761"/>
            <a:chExt cx="5406775" cy="1627239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C7D6D57F-9D82-DAA0-45E7-9838B59021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32840" b="6057"/>
            <a:stretch/>
          </p:blipFill>
          <p:spPr>
            <a:xfrm>
              <a:off x="6747890" y="5230761"/>
              <a:ext cx="2071261" cy="162723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B13F7C08-6A5F-493A-AEDC-92141AED813E}"/>
                </a:ext>
              </a:extLst>
            </p:cNvPr>
            <p:cNvSpPr txBox="1"/>
            <p:nvPr/>
          </p:nvSpPr>
          <p:spPr>
            <a:xfrm>
              <a:off x="8986684" y="5948516"/>
              <a:ext cx="13863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kern="1200" dirty="0">
                  <a:solidFill>
                    <a:prstClr val="black"/>
                  </a:solidFill>
                </a:rPr>
                <a:t>Anterior disc height</a:t>
              </a:r>
              <a:endParaRPr lang="en-US" dirty="0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5C3A68DF-A181-DBB8-9996-1B6FD6B2944A}"/>
                </a:ext>
              </a:extLst>
            </p:cNvPr>
            <p:cNvSpPr txBox="1"/>
            <p:nvPr/>
          </p:nvSpPr>
          <p:spPr>
            <a:xfrm>
              <a:off x="4966257" y="5825385"/>
              <a:ext cx="13863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kern="1200" dirty="0">
                  <a:solidFill>
                    <a:prstClr val="black"/>
                  </a:solidFill>
                </a:rPr>
                <a:t>Posterior disc height</a:t>
              </a:r>
              <a:endParaRPr lang="en-US" dirty="0"/>
            </a:p>
          </p:txBody>
        </p:sp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618D053D-CFDF-4B5E-6306-735DA70A9093}"/>
                </a:ext>
              </a:extLst>
            </p:cNvPr>
            <p:cNvCxnSpPr>
              <a:cxnSpLocks/>
              <a:stCxn id="8" idx="3"/>
            </p:cNvCxnSpPr>
            <p:nvPr/>
          </p:nvCxnSpPr>
          <p:spPr>
            <a:xfrm flipV="1">
              <a:off x="6352605" y="6143634"/>
              <a:ext cx="1161185" cy="4917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ABEA3601-F577-9C14-10B7-10C2EEA6388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345130" y="6148551"/>
              <a:ext cx="730045" cy="123132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02A386D4-BA62-144F-5D10-92375E96F82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0000" y="252000"/>
            <a:ext cx="1952898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093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45fd889dd6_0_0"/>
          <p:cNvSpPr txBox="1">
            <a:spLocks noGrp="1"/>
          </p:cNvSpPr>
          <p:nvPr>
            <p:ph type="title"/>
          </p:nvPr>
        </p:nvSpPr>
        <p:spPr>
          <a:xfrm>
            <a:off x="1986116" y="423464"/>
            <a:ext cx="8386916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47" tIns="9521" rIns="19047" bIns="9521" anchor="b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F2C41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Results : Vertebral Body Dimension</a:t>
            </a:r>
            <a:endParaRPr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Google Shape;46;g145fd889dd6_0_0"/>
          <p:cNvSpPr txBox="1">
            <a:spLocks noGrp="1"/>
          </p:cNvSpPr>
          <p:nvPr>
            <p:ph type="body" idx="3"/>
          </p:nvPr>
        </p:nvSpPr>
        <p:spPr>
          <a:xfrm>
            <a:off x="440531" y="1428729"/>
            <a:ext cx="2793570" cy="4929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98" tIns="38099" rIns="19047" bIns="9521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kern="1200" noProof="0" dirty="0">
                <a:solidFill>
                  <a:prstClr val="black"/>
                </a:solidFill>
                <a:ea typeface="+mn-ea"/>
                <a:cs typeface="+mn-cs"/>
              </a:rPr>
              <a:t>Wedging Ratio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ClrTx/>
              <a:buSzTx/>
              <a:defRPr/>
            </a:pPr>
            <a:r>
              <a:rPr lang="en-US" sz="2400" kern="1200" dirty="0">
                <a:solidFill>
                  <a:prstClr val="black"/>
                </a:solidFill>
              </a:rPr>
              <a:t>Defined by anterior height divided by posterior height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7B1429-1D27-C6FC-D02C-1DC787733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31" y="25545"/>
            <a:ext cx="1098567" cy="95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Chart, box and whisker chart&#10;&#10;Description automatically generated">
            <a:extLst>
              <a:ext uri="{FF2B5EF4-FFF2-40B4-BE49-F238E27FC236}">
                <a16:creationId xmlns:a16="http://schemas.microsoft.com/office/drawing/2014/main" id="{79F36AE3-F7DA-E4D1-DFFC-7399A539BE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367" y="1428729"/>
            <a:ext cx="6236109" cy="4677082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2AB605DD-3897-A249-2AF0-7ABA9A76134B}"/>
              </a:ext>
            </a:extLst>
          </p:cNvPr>
          <p:cNvGrpSpPr/>
          <p:nvPr/>
        </p:nvGrpSpPr>
        <p:grpSpPr>
          <a:xfrm>
            <a:off x="440531" y="5073445"/>
            <a:ext cx="5406775" cy="1627239"/>
            <a:chOff x="440531" y="5073445"/>
            <a:chExt cx="5406775" cy="162723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7A768BE4-8A8A-28C1-C74A-A8FEDF2D98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32840" b="6057"/>
            <a:stretch/>
          </p:blipFill>
          <p:spPr>
            <a:xfrm>
              <a:off x="2222164" y="5073445"/>
              <a:ext cx="2071261" cy="1627239"/>
            </a:xfrm>
            <a:prstGeom prst="rect">
              <a:avLst/>
            </a:prstGeom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1B74C27-4D21-91FD-5FD3-6CA5A0CF99CF}"/>
                </a:ext>
              </a:extLst>
            </p:cNvPr>
            <p:cNvSpPr txBox="1"/>
            <p:nvPr/>
          </p:nvSpPr>
          <p:spPr>
            <a:xfrm>
              <a:off x="4460958" y="5791200"/>
              <a:ext cx="13863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kern="1200" dirty="0">
                  <a:solidFill>
                    <a:prstClr val="black"/>
                  </a:solidFill>
                </a:rPr>
                <a:t>Anterior height</a:t>
              </a:r>
              <a:endParaRPr lang="en-US" dirty="0"/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F4C918F6-E2C9-8C63-CD3F-C744857956D5}"/>
                </a:ext>
              </a:extLst>
            </p:cNvPr>
            <p:cNvSpPr txBox="1"/>
            <p:nvPr/>
          </p:nvSpPr>
          <p:spPr>
            <a:xfrm>
              <a:off x="440531" y="5668069"/>
              <a:ext cx="138634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800" kern="1200" dirty="0">
                  <a:solidFill>
                    <a:prstClr val="black"/>
                  </a:solidFill>
                </a:rPr>
                <a:t>Posterior height</a:t>
              </a:r>
              <a:endParaRPr lang="en-US" dirty="0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2432E22-E50E-EB75-5492-FD899D4B4B4D}"/>
                </a:ext>
              </a:extLst>
            </p:cNvPr>
            <p:cNvCxnSpPr>
              <a:cxnSpLocks/>
              <a:stCxn id="4" idx="3"/>
            </p:cNvCxnSpPr>
            <p:nvPr/>
          </p:nvCxnSpPr>
          <p:spPr>
            <a:xfrm flipV="1">
              <a:off x="1826879" y="5623770"/>
              <a:ext cx="1229467" cy="367465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A7897AB5-39F2-BC57-9197-878A92E27CA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34581" y="5668069"/>
              <a:ext cx="714868" cy="446298"/>
            </a:xfrm>
            <a:prstGeom prst="straightConnector1">
              <a:avLst/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12" name="Picture 11">
            <a:extLst>
              <a:ext uri="{FF2B5EF4-FFF2-40B4-BE49-F238E27FC236}">
                <a16:creationId xmlns:a16="http://schemas.microsoft.com/office/drawing/2014/main" id="{28525994-ABBA-3FB5-80E8-D6ADB951AB8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0000" y="252000"/>
            <a:ext cx="1952898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8250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45fd889dd6_0_0"/>
          <p:cNvSpPr txBox="1">
            <a:spLocks noGrp="1"/>
          </p:cNvSpPr>
          <p:nvPr>
            <p:ph type="title"/>
          </p:nvPr>
        </p:nvSpPr>
        <p:spPr>
          <a:xfrm>
            <a:off x="1539099" y="423464"/>
            <a:ext cx="9644412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47" tIns="9521" rIns="19047" bIns="9521" anchor="b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F2C41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Results : Subject Covariate Effects</a:t>
            </a:r>
            <a:endParaRPr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Google Shape;46;g145fd889dd6_0_0"/>
          <p:cNvSpPr txBox="1">
            <a:spLocks noGrp="1"/>
          </p:cNvSpPr>
          <p:nvPr>
            <p:ph type="body" idx="3"/>
          </p:nvPr>
        </p:nvSpPr>
        <p:spPr>
          <a:xfrm>
            <a:off x="707012" y="1357708"/>
            <a:ext cx="2793570" cy="4929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98" tIns="38099" rIns="19047" bIns="9521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Effect of different parameters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ClrTx/>
              <a:buSzTx/>
              <a:defRPr/>
            </a:pPr>
            <a:r>
              <a:rPr lang="en-US" sz="2400" kern="1200" dirty="0">
                <a:solidFill>
                  <a:prstClr val="black"/>
                </a:solidFill>
              </a:rPr>
              <a:t>Age has big impact on curvature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ClrTx/>
              <a:buSzTx/>
              <a:defRPr/>
            </a:pPr>
            <a:r>
              <a:rPr lang="en-US" sz="2400" kern="1200" dirty="0">
                <a:solidFill>
                  <a:prstClr val="black"/>
                </a:solidFill>
              </a:rPr>
              <a:t>Stature has big impact on length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ClrTx/>
              <a:buSzTx/>
              <a:defRPr/>
            </a:pPr>
            <a:r>
              <a:rPr lang="en-US" sz="2400" kern="1200" dirty="0">
                <a:solidFill>
                  <a:prstClr val="black"/>
                </a:solidFill>
              </a:rPr>
              <a:t>Male has larger vertebral size than female 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ClrTx/>
              <a:buSzTx/>
              <a:defRPr/>
            </a:pPr>
            <a:r>
              <a:rPr lang="en-US" sz="2400" kern="1200" dirty="0">
                <a:solidFill>
                  <a:prstClr val="black"/>
                </a:solidFill>
              </a:rPr>
              <a:t>BMI has relatively small impact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7B1429-1D27-C6FC-D02C-1DC787733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31" y="25545"/>
            <a:ext cx="1098567" cy="95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CFB51D1-52DF-3FB6-84D2-78B2A5D239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798" b="9926"/>
          <a:stretch/>
        </p:blipFill>
        <p:spPr>
          <a:xfrm>
            <a:off x="3650957" y="1149267"/>
            <a:ext cx="8326012" cy="553953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309F0E-E76B-D2A2-B849-95698E7003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0000" y="252000"/>
            <a:ext cx="1952898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845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45fd889dd6_0_0"/>
          <p:cNvSpPr txBox="1">
            <a:spLocks noGrp="1"/>
          </p:cNvSpPr>
          <p:nvPr>
            <p:ph type="title"/>
          </p:nvPr>
        </p:nvSpPr>
        <p:spPr>
          <a:xfrm>
            <a:off x="2857500" y="423464"/>
            <a:ext cx="64770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47" tIns="9521" rIns="19047" bIns="9521" anchor="b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F2C41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Results : Model Validation</a:t>
            </a:r>
            <a:endParaRPr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Google Shape;46;g145fd889dd6_0_0"/>
          <p:cNvSpPr txBox="1">
            <a:spLocks noGrp="1"/>
          </p:cNvSpPr>
          <p:nvPr>
            <p:ph type="body" idx="3"/>
          </p:nvPr>
        </p:nvSpPr>
        <p:spPr>
          <a:xfrm>
            <a:off x="707012" y="1357708"/>
            <a:ext cx="2793570" cy="4929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98" tIns="38099" rIns="19047" bIns="9521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Model error analysis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ClrTx/>
              <a:buSzTx/>
              <a:defRPr/>
            </a:pPr>
            <a:r>
              <a:rPr lang="en-US" sz="2400" kern="1200" dirty="0">
                <a:solidFill>
                  <a:prstClr val="black"/>
                </a:solidFill>
                <a:ea typeface="+mn-ea"/>
                <a:cs typeface="+mn-cs"/>
              </a:rPr>
              <a:t>Leave one out cross validation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ClrTx/>
              <a:buSzTx/>
              <a:defRPr/>
            </a:pPr>
            <a:r>
              <a:rPr lang="en-US" sz="2400" kern="1200" dirty="0">
                <a:solidFill>
                  <a:prstClr val="black"/>
                </a:solidFill>
                <a:ea typeface="+mn-ea"/>
                <a:cs typeface="+mn-cs"/>
              </a:rPr>
              <a:t>Nodal location error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ClrTx/>
              <a:buSzTx/>
              <a:defRPr/>
            </a:pPr>
            <a:r>
              <a:rPr lang="en-US" sz="2400" kern="1200" dirty="0">
                <a:solidFill>
                  <a:prstClr val="black"/>
                </a:solidFill>
                <a:ea typeface="+mn-ea"/>
                <a:cs typeface="+mn-cs"/>
              </a:rPr>
              <a:t>Accurate &amp; Robust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7B1429-1D27-C6FC-D02C-1DC787733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31" y="25545"/>
            <a:ext cx="1098567" cy="95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F81E2F9-774E-49E6-AD43-B95701FE253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069"/>
          <a:stretch/>
        </p:blipFill>
        <p:spPr bwMode="auto">
          <a:xfrm>
            <a:off x="3136491" y="1718049"/>
            <a:ext cx="8967020" cy="3782243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8580C80-782F-EA12-B939-5586741027E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0000" y="252000"/>
            <a:ext cx="1952898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6981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45fd889dd6_0_0"/>
          <p:cNvSpPr txBox="1">
            <a:spLocks noGrp="1"/>
          </p:cNvSpPr>
          <p:nvPr>
            <p:ph type="title"/>
          </p:nvPr>
        </p:nvSpPr>
        <p:spPr>
          <a:xfrm>
            <a:off x="2857500" y="423464"/>
            <a:ext cx="64770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47" tIns="9521" rIns="19047" bIns="9521" anchor="b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F2C41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Discussion</a:t>
            </a:r>
            <a:endParaRPr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Google Shape;46;g145fd889dd6_0_0"/>
          <p:cNvSpPr txBox="1">
            <a:spLocks noGrp="1"/>
          </p:cNvSpPr>
          <p:nvPr>
            <p:ph type="body" idx="3"/>
          </p:nvPr>
        </p:nvSpPr>
        <p:spPr>
          <a:xfrm>
            <a:off x="707011" y="1357708"/>
            <a:ext cx="10182661" cy="4929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98" tIns="38099" rIns="19047" bIns="9521" anchor="t" anchorCtr="0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Develop a statistical model that can accurately predict a full T-spine model given a set of characteristic parameters.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Analyze the variation trend of width, height, and depth from T1 to T12 and find the necking effect.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Demonstrate the effect of different parameters through comparison.</a:t>
            </a:r>
          </a:p>
          <a:p>
            <a:pPr marL="228600" lvl="0" indent="-228600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kern="1200" dirty="0">
                <a:solidFill>
                  <a:prstClr val="black"/>
                </a:solidFill>
                <a:ea typeface="+mn-ea"/>
                <a:cs typeface="+mn-cs"/>
              </a:rPr>
              <a:t>In this study, all CT scans were collected while subjects were in a supine position. Therefore, the curvature model developed in this study may not be appropriate for representing other postures. The landmarking process was finished by a single person manually and followed by another person checking the landmarking quality. This may potentially introduce errors related to landmark positioning and subsequently impact the morphing results.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7B1429-1D27-C6FC-D02C-1DC787733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31" y="25545"/>
            <a:ext cx="1098567" cy="95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A622A29-17E3-4CB4-3338-98F50E7925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000" y="252000"/>
            <a:ext cx="1952898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0468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45fd889dd6_0_0"/>
          <p:cNvSpPr txBox="1">
            <a:spLocks noGrp="1"/>
          </p:cNvSpPr>
          <p:nvPr>
            <p:ph type="title"/>
          </p:nvPr>
        </p:nvSpPr>
        <p:spPr>
          <a:xfrm>
            <a:off x="2857500" y="423464"/>
            <a:ext cx="64770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47" tIns="9521" rIns="19047" bIns="9521" anchor="b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F2C41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Google Shape;46;g145fd889dd6_0_0"/>
          <p:cNvSpPr txBox="1">
            <a:spLocks noGrp="1"/>
          </p:cNvSpPr>
          <p:nvPr>
            <p:ph type="body" idx="3"/>
          </p:nvPr>
        </p:nvSpPr>
        <p:spPr>
          <a:xfrm>
            <a:off x="367469" y="1443166"/>
            <a:ext cx="6476999" cy="4929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98" tIns="38099" rIns="19047" bIns="9521" anchor="t" anchorCtr="0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Thoracic spine (T-spine) injury prevention will become more challenging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kern="1200" dirty="0">
                <a:solidFill>
                  <a:prstClr val="black"/>
                </a:solidFill>
                <a:ea typeface="+mn-ea"/>
                <a:cs typeface="+mn-cs"/>
              </a:rPr>
              <a:t>Autonomous driving technology.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Reclined sitting position and seat back.</a:t>
            </a:r>
            <a:endParaRPr lang="en-US" kern="1200" dirty="0">
              <a:solidFill>
                <a:prstClr val="black"/>
              </a:solidFill>
              <a:ea typeface="+mn-ea"/>
              <a:cs typeface="+mn-cs"/>
            </a:endParaRP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en-US" dirty="0">
                <a:sym typeface="Wingdings" panose="05000000000000000000" pitchFamily="2" charset="2"/>
              </a:rPr>
              <a:t>Literature on T-spine geometry is very limited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prstClr val="black"/>
                </a:solidFill>
                <a:ea typeface="+mn-ea"/>
                <a:cs typeface="+mn-cs"/>
              </a:rPr>
              <a:t>No study on morphological variations of T-spine in the diverse population.</a:t>
            </a:r>
          </a:p>
          <a:p>
            <a:pPr marL="685800" lvl="1" indent="-228600">
              <a:lnSpc>
                <a:spcPct val="90000"/>
              </a:lnSpc>
              <a:spcBef>
                <a:spcPts val="500"/>
              </a:spcBef>
              <a:buClrTx/>
              <a:buSzTx/>
              <a:buFont typeface="Arial" panose="020B0604020202020204" pitchFamily="34" charset="0"/>
              <a:buChar char="•"/>
            </a:pPr>
            <a:r>
              <a:rPr lang="en-US" kern="1200" dirty="0">
                <a:solidFill>
                  <a:prstClr val="black"/>
                </a:solidFill>
                <a:ea typeface="+mn-ea"/>
                <a:cs typeface="+mn-cs"/>
              </a:rPr>
              <a:t>Three most important injury mechanisms: compression, distraction, and axial torque.</a:t>
            </a:r>
            <a:endParaRPr lang="en-US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7B1429-1D27-C6FC-D02C-1DC787733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31" y="25545"/>
            <a:ext cx="1098567" cy="95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group of people in a car&#10;&#10;Description automatically generated with medium confidence">
            <a:extLst>
              <a:ext uri="{FF2B5EF4-FFF2-40B4-BE49-F238E27FC236}">
                <a16:creationId xmlns:a16="http://schemas.microsoft.com/office/drawing/2014/main" id="{70F68609-E0BD-5FDE-F6BE-AED320E198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6174" y="1128859"/>
            <a:ext cx="4089140" cy="23001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3D858BF-E898-87CB-26AF-2F682F3CA3A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13" r="7457" b="2413"/>
          <a:stretch/>
        </p:blipFill>
        <p:spPr>
          <a:xfrm>
            <a:off x="7516174" y="3506355"/>
            <a:ext cx="869951" cy="292818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D6C9304-E53B-A97A-7649-5594EB69C1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0" t="1893" r="900"/>
          <a:stretch/>
        </p:blipFill>
        <p:spPr>
          <a:xfrm>
            <a:off x="10178583" y="3506354"/>
            <a:ext cx="1306405" cy="292818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A175FF-5EDA-3A7E-072B-7359D8DE01AE}"/>
              </a:ext>
            </a:extLst>
          </p:cNvPr>
          <p:cNvSpPr txBox="1"/>
          <p:nvPr/>
        </p:nvSpPr>
        <p:spPr>
          <a:xfrm>
            <a:off x="707012" y="6586234"/>
            <a:ext cx="732743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Source: Drive safely and conveniently from start to finish - 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hlinkClick r:id="rId7"/>
              </a:rPr>
              <a:t>https://www.hyundaimotorgroup.com/tech/1075</a:t>
            </a:r>
            <a:r>
              <a:rPr lang="en-US" sz="1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05D238E-7F03-C8AA-D22A-70F1C32D5E5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178583" y="252000"/>
            <a:ext cx="1952898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36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45fd889dd6_0_0"/>
          <p:cNvSpPr txBox="1">
            <a:spLocks noGrp="1"/>
          </p:cNvSpPr>
          <p:nvPr>
            <p:ph type="title"/>
          </p:nvPr>
        </p:nvSpPr>
        <p:spPr>
          <a:xfrm>
            <a:off x="2857500" y="423464"/>
            <a:ext cx="64770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47" tIns="9521" rIns="19047" bIns="9521" anchor="b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F2C41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Conclusion</a:t>
            </a:r>
            <a:endParaRPr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Google Shape;46;g145fd889dd6_0_0"/>
          <p:cNvSpPr txBox="1">
            <a:spLocks noGrp="1"/>
          </p:cNvSpPr>
          <p:nvPr>
            <p:ph type="body" idx="3"/>
          </p:nvPr>
        </p:nvSpPr>
        <p:spPr>
          <a:xfrm>
            <a:off x="707011" y="1357708"/>
            <a:ext cx="10182661" cy="4929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98" tIns="38099" rIns="19047" bIns="9521" anchor="t" anchorCtr="0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Develop a statistical model that can accurately predict a full T-spine model given a set of characteristic parameters. </a:t>
            </a:r>
          </a:p>
          <a:p>
            <a:pPr marL="228600" indent="-228600">
              <a:lnSpc>
                <a:spcPct val="90000"/>
              </a:lnSpc>
              <a:spcBef>
                <a:spcPts val="100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Analyze the variation trend of width, height, and depth from T1 to T12 and find the necking effect.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Demonstrate the effect of different parameters through comparison.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kern="1200" dirty="0">
                <a:solidFill>
                  <a:prstClr val="black"/>
                </a:solidFill>
                <a:ea typeface="+mn-ea"/>
                <a:cs typeface="+mn-cs"/>
              </a:rPr>
              <a:t>We </a:t>
            </a:r>
            <a:r>
              <a:rPr lang="en-US" altLang="zh-CN" kern="1200" dirty="0">
                <a:solidFill>
                  <a:prstClr val="black"/>
                </a:solidFill>
                <a:ea typeface="+mn-ea"/>
                <a:cs typeface="+mn-cs"/>
              </a:rPr>
              <a:t>plan to turn this study into a peer-reviewed journal publication this summer.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7B1429-1D27-C6FC-D02C-1DC787733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31" y="25545"/>
            <a:ext cx="1098567" cy="95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27AC6EB-BCA8-8415-9028-DDE9D23F6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000" y="252000"/>
            <a:ext cx="1952898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998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45fd889dd6_0_0"/>
          <p:cNvSpPr txBox="1">
            <a:spLocks noGrp="1"/>
          </p:cNvSpPr>
          <p:nvPr>
            <p:ph type="title"/>
          </p:nvPr>
        </p:nvSpPr>
        <p:spPr>
          <a:xfrm>
            <a:off x="2857500" y="423464"/>
            <a:ext cx="64770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47" tIns="9521" rIns="19047" bIns="9521" anchor="b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F2C41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Acknowledgement</a:t>
            </a:r>
            <a:endParaRPr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Google Shape;46;g145fd889dd6_0_0"/>
          <p:cNvSpPr txBox="1">
            <a:spLocks noGrp="1"/>
          </p:cNvSpPr>
          <p:nvPr>
            <p:ph type="body" idx="3"/>
          </p:nvPr>
        </p:nvSpPr>
        <p:spPr>
          <a:xfrm>
            <a:off x="707011" y="1357708"/>
            <a:ext cx="10182661" cy="4929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98" tIns="38099" rIns="19047" bIns="9521" anchor="t" anchorCtr="0">
            <a:noAutofit/>
          </a:bodyPr>
          <a:lstStyle/>
          <a:p>
            <a:pPr marL="457200" indent="-457200">
              <a:lnSpc>
                <a:spcPct val="90000"/>
              </a:lnSpc>
              <a:spcBef>
                <a:spcPts val="1000"/>
              </a:spcBef>
              <a:buClrTx/>
              <a:buSzTx/>
              <a:defRPr/>
            </a:pPr>
            <a:r>
              <a:rPr lang="en-US" kern="1200" dirty="0">
                <a:solidFill>
                  <a:prstClr val="black"/>
                </a:solidFill>
                <a:ea typeface="+mn-ea"/>
                <a:cs typeface="+mn-cs"/>
              </a:rPr>
              <a:t>The authors would like to thank Anne </a:t>
            </a:r>
            <a:r>
              <a:rPr lang="en-US" kern="1200" dirty="0" err="1">
                <a:solidFill>
                  <a:prstClr val="black"/>
                </a:solidFill>
                <a:ea typeface="+mn-ea"/>
                <a:cs typeface="+mn-cs"/>
              </a:rPr>
              <a:t>Bonifas</a:t>
            </a:r>
            <a:r>
              <a:rPr lang="en-US" kern="1200" dirty="0">
                <a:solidFill>
                  <a:prstClr val="black"/>
                </a:solidFill>
                <a:ea typeface="+mn-ea"/>
                <a:cs typeface="+mn-cs"/>
              </a:rPr>
              <a:t> from UMTRI for her support on CT acquisition and segmentation. 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ClrTx/>
              <a:buSzTx/>
              <a:defRPr/>
            </a:pPr>
            <a:r>
              <a:rPr lang="en-US" kern="1200" dirty="0">
                <a:solidFill>
                  <a:prstClr val="black"/>
                </a:solidFill>
                <a:ea typeface="+mn-ea"/>
                <a:cs typeface="+mn-cs"/>
              </a:rPr>
              <a:t>The authors would also like to thank the students from the Multidisciplinary Design Program (MDP) at the University of Michigan for their support of the study.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7B1429-1D27-C6FC-D02C-1DC787733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31" y="25545"/>
            <a:ext cx="1098567" cy="95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29171E0-A730-84C1-07B2-856D8FB15A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000" y="252000"/>
            <a:ext cx="1952898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253114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266E407D-55E3-AC72-DFC7-22E9217AB0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60533" y="5753233"/>
            <a:ext cx="4142812" cy="362800"/>
          </a:xfrm>
        </p:spPr>
        <p:txBody>
          <a:bodyPr/>
          <a:lstStyle/>
          <a:p>
            <a:r>
              <a:rPr lang="en-US" sz="20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Checkout appendix for more detailed explanation</a:t>
            </a:r>
          </a:p>
        </p:txBody>
      </p:sp>
      <p:sp>
        <p:nvSpPr>
          <p:cNvPr id="45" name="Google Shape;45;g145fd889dd6_0_0"/>
          <p:cNvSpPr txBox="1">
            <a:spLocks noGrp="1"/>
          </p:cNvSpPr>
          <p:nvPr>
            <p:ph type="title" idx="4294967295"/>
          </p:nvPr>
        </p:nvSpPr>
        <p:spPr>
          <a:xfrm>
            <a:off x="989814" y="1715511"/>
            <a:ext cx="9732963" cy="30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47" tIns="9521" rIns="19047" bIns="9521" anchor="b" anchorCtr="0">
            <a:noAutofit/>
          </a:bodyPr>
          <a:lstStyle/>
          <a:p>
            <a:pPr algn="ctr">
              <a:lnSpc>
                <a:spcPct val="100000"/>
              </a:lnSpc>
            </a:pPr>
            <a:br>
              <a:rPr lang="en-US" sz="4000" b="1" dirty="0">
                <a:solidFill>
                  <a:srgbClr val="F2C41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4000" b="1" dirty="0">
                <a:solidFill>
                  <a:srgbClr val="F2C41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4000" b="1" dirty="0">
                <a:solidFill>
                  <a:srgbClr val="F2C41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4000" b="1" dirty="0">
                <a:solidFill>
                  <a:srgbClr val="F2C41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4000" b="1" dirty="0">
                <a:solidFill>
                  <a:srgbClr val="F2C41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b="1" dirty="0">
                <a:solidFill>
                  <a:srgbClr val="F2C41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Thank you ! </a:t>
            </a:r>
            <a:br>
              <a:rPr lang="en-US" sz="4000" b="1" dirty="0">
                <a:solidFill>
                  <a:srgbClr val="F2C41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sz="4000" b="1" dirty="0">
                <a:solidFill>
                  <a:srgbClr val="F2C41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r>
              <a:rPr lang="en-US" sz="4000" b="1" dirty="0">
                <a:solidFill>
                  <a:srgbClr val="F2C41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Any questions ?</a:t>
            </a:r>
            <a:endParaRPr sz="4000" b="1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771895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45fd889dd6_0_0"/>
          <p:cNvSpPr txBox="1">
            <a:spLocks noGrp="1"/>
          </p:cNvSpPr>
          <p:nvPr>
            <p:ph type="title"/>
          </p:nvPr>
        </p:nvSpPr>
        <p:spPr>
          <a:xfrm>
            <a:off x="2857500" y="423464"/>
            <a:ext cx="64770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47" tIns="9521" rIns="19047" bIns="9521" anchor="b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F2C41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Appendix</a:t>
            </a:r>
            <a:endParaRPr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Google Shape;46;g145fd889dd6_0_0"/>
          <p:cNvSpPr txBox="1">
            <a:spLocks noGrp="1"/>
          </p:cNvSpPr>
          <p:nvPr>
            <p:ph type="body" idx="3"/>
          </p:nvPr>
        </p:nvSpPr>
        <p:spPr>
          <a:xfrm>
            <a:off x="836321" y="1105186"/>
            <a:ext cx="9794734" cy="646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98" tIns="38099" rIns="19047" bIns="9521" anchor="t" anchorCtr="0">
            <a:no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/>
            </a:pPr>
            <a:r>
              <a:rPr lang="en-US" kern="1200" dirty="0">
                <a:solidFill>
                  <a:prstClr val="black"/>
                </a:solidFill>
                <a:ea typeface="+mn-ea"/>
                <a:cs typeface="+mn-cs"/>
              </a:rPr>
              <a:t>Distribution of </a:t>
            </a: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subjects that used for the study</a:t>
            </a:r>
            <a:r>
              <a:rPr lang="en-US" kern="1200" dirty="0">
                <a:solidFill>
                  <a:prstClr val="black"/>
                </a:solidFill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7B1429-1D27-C6FC-D02C-1DC787733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31" y="25545"/>
            <a:ext cx="1098567" cy="95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2D74E52-40CA-6B79-D37E-FB0547AAA8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24378" y="4253703"/>
            <a:ext cx="3358894" cy="251917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D6FD3AD-E5BB-B0B1-4006-E53976AF98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24378" y="1633797"/>
            <a:ext cx="3358896" cy="25191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3190F93-5495-C0C2-9470-2397A14DA9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6960" y="1633797"/>
            <a:ext cx="3358896" cy="251917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5D153F8-0262-2AE5-0547-FCCE92B8AB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336962" y="4253703"/>
            <a:ext cx="3358894" cy="251917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C79C77F-829E-99EF-4309-245710C953D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080000" y="252000"/>
            <a:ext cx="1952898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59534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45fd889dd6_0_0"/>
          <p:cNvSpPr txBox="1">
            <a:spLocks noGrp="1"/>
          </p:cNvSpPr>
          <p:nvPr>
            <p:ph type="title"/>
          </p:nvPr>
        </p:nvSpPr>
        <p:spPr>
          <a:xfrm>
            <a:off x="2857500" y="423464"/>
            <a:ext cx="64770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47" tIns="9521" rIns="19047" bIns="9521" anchor="b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F2C41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Appendix</a:t>
            </a:r>
            <a:endParaRPr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Google Shape;46;g145fd889dd6_0_0"/>
          <p:cNvSpPr txBox="1">
            <a:spLocks noGrp="1"/>
          </p:cNvSpPr>
          <p:nvPr>
            <p:ph type="body" idx="3"/>
          </p:nvPr>
        </p:nvSpPr>
        <p:spPr>
          <a:xfrm>
            <a:off x="836321" y="1105186"/>
            <a:ext cx="9794734" cy="646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98" tIns="38099" rIns="19047" bIns="9521" anchor="t" anchorCtr="0">
            <a:noAutofit/>
          </a:bodyPr>
          <a:lstStyle/>
          <a:p>
            <a:pPr marL="0" indent="0">
              <a:lnSpc>
                <a:spcPct val="90000"/>
              </a:lnSpc>
              <a:spcBef>
                <a:spcPts val="1000"/>
              </a:spcBef>
              <a:buClrTx/>
              <a:buSzTx/>
              <a:buNone/>
              <a:defRPr/>
            </a:pPr>
            <a:r>
              <a:rPr lang="en-US" kern="1200" dirty="0">
                <a:solidFill>
                  <a:prstClr val="black"/>
                </a:solidFill>
                <a:ea typeface="+mn-ea"/>
                <a:cs typeface="+mn-cs"/>
              </a:rPr>
              <a:t>Landmark and curvature model definition.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7B1429-1D27-C6FC-D02C-1DC787733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31" y="25545"/>
            <a:ext cx="1098567" cy="95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46;g145fd889dd6_0_0">
            <a:extLst>
              <a:ext uri="{FF2B5EF4-FFF2-40B4-BE49-F238E27FC236}">
                <a16:creationId xmlns:a16="http://schemas.microsoft.com/office/drawing/2014/main" id="{3E6620D8-41D4-1B38-CD2C-8AC296DB93D5}"/>
              </a:ext>
            </a:extLst>
          </p:cNvPr>
          <p:cNvSpPr txBox="1">
            <a:spLocks/>
          </p:cNvSpPr>
          <p:nvPr/>
        </p:nvSpPr>
        <p:spPr>
          <a:xfrm>
            <a:off x="836321" y="1873943"/>
            <a:ext cx="3809569" cy="45605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98" tIns="38099" rIns="19047" bIns="9521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95235" marR="0" lvl="0" indent="-84653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2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190470" marR="0" lvl="1" indent="-71426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285704" marR="0" lvl="2" indent="-71426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380939" marR="0" lvl="3" indent="-71426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2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476174" marR="0" lvl="4" indent="-79362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571409" marR="0" lvl="5" indent="-79362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666643" marR="0" lvl="6" indent="-79362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761878" marR="0" lvl="7" indent="-79362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857113" marR="0" lvl="8" indent="-79362" algn="l" rtl="0">
              <a:lnSpc>
                <a:spcPct val="100000"/>
              </a:lnSpc>
              <a:spcBef>
                <a:spcPts val="250"/>
              </a:spcBef>
              <a:spcAft>
                <a:spcPts val="0"/>
              </a:spcAft>
              <a:buClr>
                <a:schemeClr val="accent2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Landmark definition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Each vertebra has 19 landmarks.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Curvature definition</a:t>
            </a:r>
          </a:p>
          <a:p>
            <a:pPr marL="457200" marR="0" lvl="1" indent="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Use midpoints (color in red) for curvature model, each vertebra has two midpoints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A4882FCA-71A6-22B7-2AD8-7D2B7BEAE3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813680" y="1667100"/>
            <a:ext cx="5541999" cy="4404042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12DEA85-8A43-F07B-6959-72996EFF59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0000" y="252000"/>
            <a:ext cx="1952898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2279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45fd889dd6_0_0"/>
          <p:cNvSpPr txBox="1">
            <a:spLocks noGrp="1"/>
          </p:cNvSpPr>
          <p:nvPr>
            <p:ph type="title"/>
          </p:nvPr>
        </p:nvSpPr>
        <p:spPr>
          <a:xfrm>
            <a:off x="2857500" y="423464"/>
            <a:ext cx="64770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47" tIns="9521" rIns="19047" bIns="9521" anchor="b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F2C41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Appendix</a:t>
            </a:r>
            <a:endParaRPr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Google Shape;46;g145fd889dd6_0_0"/>
              <p:cNvSpPr txBox="1">
                <a:spLocks noGrp="1"/>
              </p:cNvSpPr>
              <p:nvPr>
                <p:ph type="body" idx="3"/>
              </p:nvPr>
            </p:nvSpPr>
            <p:spPr>
              <a:xfrm>
                <a:off x="836321" y="1105186"/>
                <a:ext cx="6164843" cy="532935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6198" tIns="38099" rIns="19047" bIns="9521" anchor="t" anchorCtr="0">
                <a:noAutofit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None/>
                  <a:tabLst/>
                  <a:defRPr/>
                </a:pPr>
                <a:r>
                  <a:rPr lang="en-US" kern="1200" dirty="0">
                    <a:solidFill>
                      <a:prstClr val="black"/>
                    </a:solidFill>
                    <a:ea typeface="+mn-ea"/>
                    <a:cs typeface="+mn-cs"/>
                    <a:sym typeface="Wingdings" panose="05000000000000000000" pitchFamily="2" charset="2"/>
                  </a:rPr>
                  <a:t>Walkthrough of T1 prediction process</a:t>
                </a:r>
                <a:endParaRPr kumimoji="0" 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pPr marL="590565" indent="-228600">
                  <a:lnSpc>
                    <a:spcPct val="90000"/>
                  </a:lnSpc>
                  <a:spcBef>
                    <a:spcPts val="500"/>
                  </a:spcBef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Receive input from user: [Age, Stature, BMI, Sex]</a:t>
                </a:r>
              </a:p>
              <a:p>
                <a:pPr marL="361965" indent="0">
                  <a:lnSpc>
                    <a:spcPct val="90000"/>
                  </a:lnSpc>
                  <a:spcBef>
                    <a:spcPts val="500"/>
                  </a:spcBef>
                  <a:buClrTx/>
                  <a:buSzTx/>
                  <a:buNone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Convert to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  <m:t>𝐹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  <m:t>𝑖𝑛𝑝𝑢𝑡</m:t>
                        </m:r>
                      </m:sub>
                    </m:sSub>
                    <m:r>
                      <a:rPr kumimoji="0" lang="en-US" sz="2400" b="0" i="1" u="none" strike="noStrike" kern="1200" cap="none" spc="0" normalizeH="0" baseline="0" noProof="0" smtClean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  <a:ea typeface="+mn-ea"/>
                        <a:cs typeface="+mn-cs"/>
                        <a:sym typeface="Wingdings" panose="05000000000000000000" pitchFamily="2" charset="2"/>
                      </a:rPr>
                      <m:t>=[1 25 1.6 23.5 0 0]</m:t>
                    </m:r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 (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1 x 6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)</a:t>
                </a:r>
              </a:p>
              <a:p>
                <a:pPr marL="590565" indent="-228600">
                  <a:lnSpc>
                    <a:spcPct val="90000"/>
                  </a:lnSpc>
                  <a:spcBef>
                    <a:spcPts val="500"/>
                  </a:spcBef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Use C and V obtained previously to get predicted scores and feature columns.</a:t>
                </a:r>
              </a:p>
              <a:p>
                <a:pPr marL="361965" indent="0">
                  <a:lnSpc>
                    <a:spcPct val="90000"/>
                  </a:lnSpc>
                  <a:spcBef>
                    <a:spcPts val="500"/>
                  </a:spcBef>
                  <a:buClrTx/>
                  <a:buSzTx/>
                  <a:buNone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  <m:t>𝑈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  <m:t>𝑝𝑟𝑒𝑑𝑖𝑐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  <m:t>𝐹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  <m:t>𝑖𝑛𝑝𝑢𝑡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 x C</a:t>
                </a:r>
              </a:p>
              <a:p>
                <a:pPr marL="361965" indent="0">
                  <a:lnSpc>
                    <a:spcPct val="90000"/>
                  </a:lnSpc>
                  <a:spcBef>
                    <a:spcPts val="500"/>
                  </a:spcBef>
                  <a:buClrTx/>
                  <a:buSzTx/>
                  <a:buNone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Where C is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6 x 83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  <m:t>𝑈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  <m:t>𝑖𝑛𝑝𝑢𝑡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 (Scores) is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1 x 83</a:t>
                </a:r>
              </a:p>
              <a:p>
                <a:pPr marL="361965" indent="0">
                  <a:lnSpc>
                    <a:spcPct val="90000"/>
                  </a:lnSpc>
                  <a:spcBef>
                    <a:spcPts val="500"/>
                  </a:spcBef>
                  <a:buClrTx/>
                  <a:buSzTx/>
                  <a:buNone/>
                  <a:defRPr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  <m:t>𝐴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  <m:t>𝑝𝑟𝑒𝑑𝑖𝑐</m:t>
                        </m:r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  <m:t>𝑡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  <m:t>𝑈</m:t>
                        </m:r>
                      </m:e>
                      <m:sub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  <m:t>𝑝𝑟𝑒𝑑𝑖𝑐𝑡</m:t>
                        </m:r>
                      </m:sub>
                    </m:sSub>
                  </m:oMath>
                </a14:m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 x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Wingdings" panose="05000000000000000000" pitchFamily="2" charset="2"/>
                          </a:rPr>
                        </m:ctrlPr>
                      </m:sSupPr>
                      <m:e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Wingdings" panose="05000000000000000000" pitchFamily="2" charset="2"/>
                          </a:rPr>
                          <m:t>𝑉</m:t>
                        </m:r>
                      </m:e>
                      <m:sup>
                        <m:r>
                          <a:rPr kumimoji="0" lang="en-US" sz="2400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+mn-cs"/>
                            <a:sym typeface="Wingdings" panose="05000000000000000000" pitchFamily="2" charset="2"/>
                          </a:rPr>
                          <m:t>𝑇</m:t>
                        </m:r>
                      </m:sup>
                    </m:sSup>
                  </m:oMath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 pitchFamily="34" charset="0"/>
                  <a:ea typeface="Calibri" panose="020F0502020204030204" pitchFamily="34" charset="0"/>
                  <a:cs typeface="Calibri" panose="020F0502020204030204" pitchFamily="34" charset="0"/>
                  <a:sym typeface="Wingdings" panose="05000000000000000000" pitchFamily="2" charset="2"/>
                </a:endParaRPr>
              </a:p>
              <a:p>
                <a:pPr marL="361965" indent="0">
                  <a:lnSpc>
                    <a:spcPct val="90000"/>
                  </a:lnSpc>
                  <a:spcBef>
                    <a:spcPts val="500"/>
                  </a:spcBef>
                  <a:buClrTx/>
                  <a:buSzTx/>
                  <a:buNone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Where V is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1914 x 83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, A is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1 x 1914</a:t>
                </a:r>
              </a:p>
              <a:p>
                <a:pPr marL="590565" indent="-228600">
                  <a:lnSpc>
                    <a:spcPct val="90000"/>
                  </a:lnSpc>
                  <a:spcBef>
                    <a:spcPts val="500"/>
                  </a:spcBef>
                  <a:buClrTx/>
                  <a:buSzTx/>
                  <a:buFont typeface="Arial" panose="020B0604020202020204" pitchFamily="34" charset="0"/>
                  <a:buChar char="•"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 pitchFamily="34" charset="0"/>
                    <a:ea typeface="Calibri" panose="020F0502020204030204" pitchFamily="34" charset="0"/>
                    <a:cs typeface="Calibri" panose="020F0502020204030204" pitchFamily="34" charset="0"/>
                    <a:sym typeface="Wingdings" panose="05000000000000000000" pitchFamily="2" charset="2"/>
                  </a:rPr>
                  <a:t>Reshape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</m:ctrlPr>
                      </m:sSubPr>
                      <m:e>
                        <m:r>
                          <a:rPr kumimoji="0" lang="en-US" b="0" i="1" u="none" strike="noStrike" kern="1200" cap="none" spc="0" normalizeH="0" baseline="0" noProof="0" smtClean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  <m:t>𝐴</m:t>
                        </m:r>
                      </m:e>
                      <m:sub>
                        <m:r>
                          <a:rPr kumimoji="0" lang="en-US" b="0" i="1" u="none" strike="noStrike" kern="1200" cap="none" spc="0" normalizeH="0" baseline="0" noProof="0">
                            <a:ln>
                              <a:noFill/>
                            </a:ln>
                            <a:solidFill>
                              <a:prstClr val="black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  <a:ea typeface="+mn-ea"/>
                            <a:cs typeface="+mn-cs"/>
                            <a:sym typeface="Wingdings" panose="05000000000000000000" pitchFamily="2" charset="2"/>
                          </a:rPr>
                          <m:t>𝑝𝑟𝑒𝑑𝑖𝑐𝑡</m:t>
                        </m:r>
                      </m:sub>
                    </m:sSub>
                  </m:oMath>
                </a14:m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and plot predicted nodes</a:t>
                </a:r>
              </a:p>
            </p:txBody>
          </p:sp>
        </mc:Choice>
        <mc:Fallback xmlns="">
          <p:sp>
            <p:nvSpPr>
              <p:cNvPr id="46" name="Google Shape;46;g145fd889dd6_0_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3"/>
              </p:nvPr>
            </p:nvSpPr>
            <p:spPr>
              <a:xfrm>
                <a:off x="836321" y="1105186"/>
                <a:ext cx="6164843" cy="5329350"/>
              </a:xfrm>
              <a:prstGeom prst="rect">
                <a:avLst/>
              </a:prstGeom>
              <a:blipFill>
                <a:blip r:embed="rId3"/>
                <a:stretch>
                  <a:fillRect l="-2275" r="-2868" b="-2514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F47B1429-1D27-C6FC-D02C-1DC787733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31" y="25545"/>
            <a:ext cx="1098567" cy="95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66923FD2-B0A6-FA04-97AD-1BDBC0CFC84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7" r="667"/>
          <a:stretch/>
        </p:blipFill>
        <p:spPr>
          <a:xfrm>
            <a:off x="8819529" y="1105186"/>
            <a:ext cx="2002415" cy="563333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FC4861A-9579-F6A5-4A85-3E83465D285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0000" y="252000"/>
            <a:ext cx="1952898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6888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45fd889dd6_0_0"/>
          <p:cNvSpPr txBox="1">
            <a:spLocks noGrp="1"/>
          </p:cNvSpPr>
          <p:nvPr>
            <p:ph type="title"/>
          </p:nvPr>
        </p:nvSpPr>
        <p:spPr>
          <a:xfrm>
            <a:off x="2857500" y="423464"/>
            <a:ext cx="64770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47" tIns="9521" rIns="19047" bIns="9521" anchor="b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F2C41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Appendix</a:t>
            </a:r>
            <a:endParaRPr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Google Shape;46;g145fd889dd6_0_0"/>
          <p:cNvSpPr txBox="1">
            <a:spLocks noGrp="1"/>
          </p:cNvSpPr>
          <p:nvPr>
            <p:ph type="body" idx="3"/>
          </p:nvPr>
        </p:nvSpPr>
        <p:spPr>
          <a:xfrm>
            <a:off x="836321" y="1105186"/>
            <a:ext cx="10422806" cy="8436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98" tIns="38099" rIns="19047" bIns="9521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lang="en-US" kern="1200" dirty="0">
                <a:solidFill>
                  <a:prstClr val="black"/>
                </a:solidFill>
                <a:ea typeface="+mn-ea"/>
                <a:cs typeface="+mn-cs"/>
                <a:sym typeface="Wingdings" panose="05000000000000000000" pitchFamily="2" charset="2"/>
              </a:rPr>
              <a:t>Content inside nodal location matrix that used for statistical analysis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Wingdings" panose="05000000000000000000" pitchFamily="2" charset="2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7B1429-1D27-C6FC-D02C-1DC787733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31" y="25545"/>
            <a:ext cx="1098567" cy="95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Content Placeholder 3">
            <a:extLst>
              <a:ext uri="{FF2B5EF4-FFF2-40B4-BE49-F238E27FC236}">
                <a16:creationId xmlns:a16="http://schemas.microsoft.com/office/drawing/2014/main" id="{E7150071-C193-4F9C-8C14-C16E4BDC84F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" r="-524" b="72890"/>
          <a:stretch/>
        </p:blipFill>
        <p:spPr>
          <a:xfrm>
            <a:off x="836322" y="2234759"/>
            <a:ext cx="11162626" cy="1702966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8A46E87-1DBC-1293-8E71-ABB6045EE6E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-264" b="38169"/>
          <a:stretch/>
        </p:blipFill>
        <p:spPr>
          <a:xfrm>
            <a:off x="836322" y="4513548"/>
            <a:ext cx="3697360" cy="19209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CB85049-A2E6-FA64-A83D-48E2835D79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0000" y="253099"/>
            <a:ext cx="1952898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567737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45fd889dd6_0_0"/>
          <p:cNvSpPr txBox="1">
            <a:spLocks noGrp="1"/>
          </p:cNvSpPr>
          <p:nvPr>
            <p:ph type="title"/>
          </p:nvPr>
        </p:nvSpPr>
        <p:spPr>
          <a:xfrm>
            <a:off x="2857500" y="423464"/>
            <a:ext cx="64770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47" tIns="9521" rIns="19047" bIns="9521" anchor="b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F2C41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Introduction</a:t>
            </a:r>
            <a:endParaRPr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Google Shape;46;g145fd889dd6_0_0"/>
          <p:cNvSpPr txBox="1">
            <a:spLocks noGrp="1"/>
          </p:cNvSpPr>
          <p:nvPr>
            <p:ph type="body" idx="3"/>
          </p:nvPr>
        </p:nvSpPr>
        <p:spPr>
          <a:xfrm>
            <a:off x="463879" y="1445590"/>
            <a:ext cx="5522872" cy="4929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98" tIns="38099" rIns="19047" bIns="9521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Parametric human models are needed for safety equity</a:t>
            </a:r>
          </a:p>
          <a:p>
            <a:pPr marL="590565" indent="-228600">
              <a:lnSpc>
                <a:spcPct val="90000"/>
              </a:lnSpc>
              <a:spcBef>
                <a:spcPts val="50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等线" panose="02010600030101010101" pitchFamily="2" charset="-122"/>
                <a:cs typeface="+mn-cs"/>
              </a:rPr>
              <a:t>Age, stature, BMI and sex are all important factors for risk of injuries. 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  <a:p>
            <a:pPr marL="590565" indent="-228600">
              <a:lnSpc>
                <a:spcPct val="90000"/>
              </a:lnSpc>
              <a:spcBef>
                <a:spcPts val="500"/>
              </a:spcBef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Small females, elderly, and people with obesity are more vulnerable in motor-vehicle crashes (MVCs) as compared to midsized, young males.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7B1429-1D27-C6FC-D02C-1DC787733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31" y="25545"/>
            <a:ext cx="1098567" cy="95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AB17775-FA66-12C4-BB13-370C97CE5C1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8128" r="9026" b="15331"/>
          <a:stretch/>
        </p:blipFill>
        <p:spPr>
          <a:xfrm>
            <a:off x="5716434" y="1504566"/>
            <a:ext cx="6202101" cy="492997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4B07FB-2A8F-15BB-9AD1-9A003B9F7A60}"/>
              </a:ext>
            </a:extLst>
          </p:cNvPr>
          <p:cNvSpPr txBox="1"/>
          <p:nvPr/>
        </p:nvSpPr>
        <p:spPr>
          <a:xfrm>
            <a:off x="707012" y="6451826"/>
            <a:ext cx="73274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Hu J (2018) "Parametric Human Modeling" 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Basic Finite Element Method as Applied to Injury Biomechanics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417-445. 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2905DE5-D048-F6F3-9BA0-93A47E0D2B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0000" y="252000"/>
            <a:ext cx="1952898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676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45fd889dd6_0_0"/>
          <p:cNvSpPr txBox="1">
            <a:spLocks noGrp="1"/>
          </p:cNvSpPr>
          <p:nvPr>
            <p:ph type="title"/>
          </p:nvPr>
        </p:nvSpPr>
        <p:spPr>
          <a:xfrm>
            <a:off x="2857500" y="423464"/>
            <a:ext cx="64770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47" tIns="9521" rIns="19047" bIns="9521" anchor="b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F2C41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Objective</a:t>
            </a:r>
            <a:endParaRPr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Google Shape;46;g145fd889dd6_0_0"/>
          <p:cNvSpPr txBox="1">
            <a:spLocks noGrp="1"/>
          </p:cNvSpPr>
          <p:nvPr>
            <p:ph type="body" idx="3"/>
          </p:nvPr>
        </p:nvSpPr>
        <p:spPr>
          <a:xfrm>
            <a:off x="463878" y="1445590"/>
            <a:ext cx="10125463" cy="4929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98" tIns="38099" rIns="19047" bIns="9521" anchor="t" anchorCtr="0">
            <a:noAutofit/>
          </a:bodyPr>
          <a:lstStyle/>
          <a:p>
            <a:pPr marL="457200" indent="-457200">
              <a:lnSpc>
                <a:spcPct val="90000"/>
              </a:lnSpc>
              <a:spcBef>
                <a:spcPts val="1000"/>
              </a:spcBef>
              <a:buClrTx/>
              <a:buSzTx/>
              <a:defRPr/>
            </a:pPr>
            <a:r>
              <a:rPr lang="en-US" dirty="0"/>
              <a:t>Develop a statistical thoracic spine model accounting for morphological variations by age, sex, stature, and BMI, based on the data extracted from CT scans. 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ClrTx/>
              <a:buSzTx/>
              <a:defRPr/>
            </a:pPr>
            <a:r>
              <a:rPr lang="en-US" dirty="0"/>
              <a:t>To the best of our knowledge, this is the first study that a whole T-spine 3D model can accurately predicted for any given age, sex, stature, and BMI. Our study also revealed the statistical significance of each subject covariate. 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ClrTx/>
              <a:buSzTx/>
              <a:defRPr/>
            </a:pPr>
            <a:r>
              <a:rPr lang="en-US" dirty="0"/>
              <a:t>This model could serve as the geometric basis for parametric human modeling for better assessing T-spine injuries and other pathological analysis. </a:t>
            </a: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7B1429-1D27-C6FC-D02C-1DC787733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31" y="25545"/>
            <a:ext cx="1098567" cy="95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D4B07FB-2A8F-15BB-9AD1-9A003B9F7A60}"/>
              </a:ext>
            </a:extLst>
          </p:cNvPr>
          <p:cNvSpPr txBox="1"/>
          <p:nvPr/>
        </p:nvSpPr>
        <p:spPr>
          <a:xfrm>
            <a:off x="707012" y="6451826"/>
            <a:ext cx="7327430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Source: Hu J (2018) "Parametric Human Modeling" </a:t>
            </a:r>
            <a:r>
              <a:rPr kumimoji="0" lang="en-US" sz="1000" b="0" i="1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Basic Finite Element Method as Applied to Injury Biomechanics</a:t>
            </a:r>
            <a:r>
              <a:rPr kumimoji="0" 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212121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, 417-445. </a:t>
            </a:r>
            <a:endParaRPr kumimoji="0" 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5EFFAE-4CA6-FCB1-F9AB-7E99D8DF7B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0000" y="252000"/>
            <a:ext cx="1952898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550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45fd889dd6_0_0"/>
          <p:cNvSpPr txBox="1">
            <a:spLocks noGrp="1"/>
          </p:cNvSpPr>
          <p:nvPr>
            <p:ph type="title"/>
          </p:nvPr>
        </p:nvSpPr>
        <p:spPr>
          <a:xfrm>
            <a:off x="2857500" y="423464"/>
            <a:ext cx="64770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47" tIns="9521" rIns="19047" bIns="9521" anchor="b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F2C41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Methods : Overview</a:t>
            </a:r>
            <a:endParaRPr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Google Shape;46;g145fd889dd6_0_0"/>
          <p:cNvSpPr txBox="1">
            <a:spLocks noGrp="1"/>
          </p:cNvSpPr>
          <p:nvPr>
            <p:ph type="body" idx="3"/>
          </p:nvPr>
        </p:nvSpPr>
        <p:spPr>
          <a:xfrm>
            <a:off x="440531" y="1357707"/>
            <a:ext cx="5967166" cy="4929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98" tIns="38099" rIns="19047" bIns="9521" anchor="t" anchorCtr="0">
            <a:noAutofit/>
          </a:bodyPr>
          <a:lstStyle/>
          <a:p>
            <a:pPr marL="457200" indent="-457200">
              <a:lnSpc>
                <a:spcPct val="90000"/>
              </a:lnSpc>
              <a:spcBef>
                <a:spcPts val="1000"/>
              </a:spcBef>
              <a:buClrTx/>
              <a:buSzTx/>
              <a:defRPr/>
            </a:pPr>
            <a:r>
              <a:rPr lang="en-US" sz="2400" kern="1200" dirty="0">
                <a:solidFill>
                  <a:prstClr val="black"/>
                </a:solidFill>
                <a:sym typeface="Wingdings" panose="05000000000000000000" pitchFamily="2" charset="2"/>
              </a:rPr>
              <a:t>Data collection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ClrTx/>
              <a:buSzTx/>
              <a:defRPr/>
            </a:pPr>
            <a:r>
              <a:rPr lang="en-US" sz="2400" kern="1200" dirty="0">
                <a:solidFill>
                  <a:prstClr val="black"/>
                </a:solidFill>
                <a:sym typeface="Wingdings" panose="05000000000000000000" pitchFamily="2" charset="2"/>
              </a:rPr>
              <a:t>Data extraction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ClrTx/>
              <a:buSzTx/>
              <a:defRPr/>
            </a:pPr>
            <a:r>
              <a:rPr lang="en-US" sz="2400" kern="1200" dirty="0">
                <a:solidFill>
                  <a:prstClr val="black"/>
                </a:solidFill>
                <a:sym typeface="Wingdings" panose="05000000000000000000" pitchFamily="2" charset="2"/>
              </a:rPr>
              <a:t>Statistical analysis</a:t>
            </a:r>
          </a:p>
          <a:p>
            <a:pPr marL="457200" indent="-457200">
              <a:lnSpc>
                <a:spcPct val="90000"/>
              </a:lnSpc>
              <a:spcBef>
                <a:spcPts val="1000"/>
              </a:spcBef>
              <a:buClrTx/>
              <a:buSzTx/>
              <a:defRPr/>
            </a:pPr>
            <a:r>
              <a:rPr lang="en-US" sz="2400" kern="1200" dirty="0">
                <a:solidFill>
                  <a:prstClr val="black"/>
                </a:solidFill>
                <a:sym typeface="Wingdings" panose="05000000000000000000" pitchFamily="2" charset="2"/>
              </a:rPr>
              <a:t>Final prediction</a:t>
            </a:r>
            <a:endParaRPr lang="en-US" sz="2400" kern="1200" dirty="0">
              <a:solidFill>
                <a:prstClr val="black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None/>
              <a:tabLst/>
              <a:defRPr/>
            </a:pPr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7B1429-1D27-C6FC-D02C-1DC787733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31" y="25545"/>
            <a:ext cx="1098567" cy="95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81406F9-A6AF-3D74-59E8-CE3198C478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0813"/>
          <a:stretch/>
        </p:blipFill>
        <p:spPr>
          <a:xfrm>
            <a:off x="3257736" y="1259311"/>
            <a:ext cx="1700577" cy="5028366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94514B2C-16B2-CE54-CF99-8A69E4D3154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368" r="56896"/>
          <a:stretch/>
        </p:blipFill>
        <p:spPr>
          <a:xfrm>
            <a:off x="5019886" y="1259311"/>
            <a:ext cx="2015096" cy="502836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7CAD1C2-B72D-34FE-4EA4-42EBF9F6EA4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515" r="21944"/>
          <a:stretch/>
        </p:blipFill>
        <p:spPr>
          <a:xfrm>
            <a:off x="7133496" y="1259311"/>
            <a:ext cx="2972711" cy="502836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D21887-5AA7-28AB-0BAC-74183A89FC8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6" t="-330" r="1" b="-322"/>
          <a:stretch/>
        </p:blipFill>
        <p:spPr>
          <a:xfrm>
            <a:off x="10204721" y="1259311"/>
            <a:ext cx="1801644" cy="5030722"/>
          </a:xfrm>
          <a:prstGeom prst="rect">
            <a:avLst/>
          </a:prstGeom>
        </p:spPr>
      </p:pic>
      <p:sp>
        <p:nvSpPr>
          <p:cNvPr id="13" name="Arrow: Down 12">
            <a:extLst>
              <a:ext uri="{FF2B5EF4-FFF2-40B4-BE49-F238E27FC236}">
                <a16:creationId xmlns:a16="http://schemas.microsoft.com/office/drawing/2014/main" id="{D2C2EF2A-B6C4-9BAD-11DB-237CC3F5A768}"/>
              </a:ext>
            </a:extLst>
          </p:cNvPr>
          <p:cNvSpPr/>
          <p:nvPr/>
        </p:nvSpPr>
        <p:spPr>
          <a:xfrm rot="16200000">
            <a:off x="4744006" y="3478391"/>
            <a:ext cx="338190" cy="411603"/>
          </a:xfrm>
          <a:prstGeom prst="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Arrow: Down 13">
            <a:extLst>
              <a:ext uri="{FF2B5EF4-FFF2-40B4-BE49-F238E27FC236}">
                <a16:creationId xmlns:a16="http://schemas.microsoft.com/office/drawing/2014/main" id="{55A98AED-6071-BD61-5A14-D6E946A36679}"/>
              </a:ext>
            </a:extLst>
          </p:cNvPr>
          <p:cNvSpPr/>
          <p:nvPr/>
        </p:nvSpPr>
        <p:spPr>
          <a:xfrm rot="16200000">
            <a:off x="6882999" y="3478391"/>
            <a:ext cx="338190" cy="411603"/>
          </a:xfrm>
          <a:prstGeom prst="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Arrow: Down 14">
            <a:extLst>
              <a:ext uri="{FF2B5EF4-FFF2-40B4-BE49-F238E27FC236}">
                <a16:creationId xmlns:a16="http://schemas.microsoft.com/office/drawing/2014/main" id="{A26D6F77-28A5-5AFE-8963-4DE4540505E1}"/>
              </a:ext>
            </a:extLst>
          </p:cNvPr>
          <p:cNvSpPr/>
          <p:nvPr/>
        </p:nvSpPr>
        <p:spPr>
          <a:xfrm rot="16200000">
            <a:off x="9950356" y="3478391"/>
            <a:ext cx="338190" cy="411603"/>
          </a:xfrm>
          <a:prstGeom prst="downArrow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2EFCF5A-762F-53EB-534B-9CFF90BE01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0000" y="252000"/>
            <a:ext cx="1952898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64327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45fd889dd6_0_0"/>
          <p:cNvSpPr txBox="1">
            <a:spLocks noGrp="1"/>
          </p:cNvSpPr>
          <p:nvPr>
            <p:ph type="title"/>
          </p:nvPr>
        </p:nvSpPr>
        <p:spPr>
          <a:xfrm>
            <a:off x="2857500" y="423464"/>
            <a:ext cx="64770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47" tIns="9521" rIns="19047" bIns="9521" anchor="b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F2C41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Methods : Data Collection</a:t>
            </a:r>
            <a:endParaRPr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Google Shape;46;g145fd889dd6_0_0"/>
          <p:cNvSpPr txBox="1">
            <a:spLocks noGrp="1"/>
          </p:cNvSpPr>
          <p:nvPr>
            <p:ph type="body" idx="3"/>
          </p:nvPr>
        </p:nvSpPr>
        <p:spPr>
          <a:xfrm>
            <a:off x="707012" y="1357708"/>
            <a:ext cx="5967166" cy="4929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98" tIns="38099" rIns="19047" bIns="9521" anchor="t" anchorCtr="0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Data collection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Total of 84 subjects &amp; subject distribution.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Use Mimics to semi-automatically extract T-spine 3D geometry from CT scan and output STL files.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Purpose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Provide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non-standard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 raw data.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Output STL files are used to process in HyperMesh.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7B1429-1D27-C6FC-D02C-1DC787733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31" y="25545"/>
            <a:ext cx="1098567" cy="95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71CEE8B6-220D-33AC-789D-9D946111C7A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1071"/>
          <a:stretch/>
        </p:blipFill>
        <p:spPr>
          <a:xfrm>
            <a:off x="8801744" y="1105093"/>
            <a:ext cx="1893678" cy="566144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DFBA459-3219-9ADA-59AD-1D310546548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0000" y="252000"/>
            <a:ext cx="1952898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04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45fd889dd6_0_0"/>
          <p:cNvSpPr txBox="1">
            <a:spLocks noGrp="1"/>
          </p:cNvSpPr>
          <p:nvPr>
            <p:ph type="title"/>
          </p:nvPr>
        </p:nvSpPr>
        <p:spPr>
          <a:xfrm>
            <a:off x="2857500" y="423464"/>
            <a:ext cx="64770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47" tIns="9521" rIns="19047" bIns="9521" anchor="b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F2C41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Methods : Data Extraction</a:t>
            </a:r>
            <a:endParaRPr lang="en-US"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Google Shape;46;g145fd889dd6_0_0"/>
          <p:cNvSpPr txBox="1">
            <a:spLocks noGrp="1"/>
          </p:cNvSpPr>
          <p:nvPr>
            <p:ph type="body" idx="3"/>
          </p:nvPr>
        </p:nvSpPr>
        <p:spPr>
          <a:xfrm>
            <a:off x="707011" y="1357708"/>
            <a:ext cx="3747001" cy="36563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98" tIns="38099" rIns="19047" bIns="9521" anchor="t" anchorCtr="0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Data extraction 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Use a standard model as baseline and landmarked model as target.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Morph from baseline model to target model.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Purpose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Make geometry of morphed model as close as possible to target model.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Standardize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 the data for statistical analysis.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7B1429-1D27-C6FC-D02C-1DC787733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31" y="25545"/>
            <a:ext cx="1098567" cy="95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4A2A9392-AD2F-E6A0-77B4-7492799E8F42}"/>
              </a:ext>
            </a:extLst>
          </p:cNvPr>
          <p:cNvGrpSpPr/>
          <p:nvPr/>
        </p:nvGrpSpPr>
        <p:grpSpPr>
          <a:xfrm>
            <a:off x="4873783" y="1145266"/>
            <a:ext cx="7035090" cy="5604189"/>
            <a:chOff x="5060596" y="1184595"/>
            <a:chExt cx="7035090" cy="5604189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E85BA0C2-0306-4F0A-263A-96281C3AEE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368" r="56896"/>
            <a:stretch/>
          </p:blipFill>
          <p:spPr>
            <a:xfrm>
              <a:off x="5060596" y="1184595"/>
              <a:ext cx="2245855" cy="5604189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0A6CAFF0-C990-09FF-7680-74F330AAEE4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7306451" y="2083766"/>
              <a:ext cx="4789235" cy="3805845"/>
            </a:xfrm>
            <a:prstGeom prst="rect">
              <a:avLst/>
            </a:prstGeom>
          </p:spPr>
        </p:pic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CC24F56-09E0-2C7C-3C96-3FA0264631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80000" y="252000"/>
            <a:ext cx="1952898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2498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45fd889dd6_0_0"/>
          <p:cNvSpPr txBox="1">
            <a:spLocks noGrp="1"/>
          </p:cNvSpPr>
          <p:nvPr>
            <p:ph type="title"/>
          </p:nvPr>
        </p:nvSpPr>
        <p:spPr>
          <a:xfrm>
            <a:off x="2857500" y="423464"/>
            <a:ext cx="64770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47" tIns="9521" rIns="19047" bIns="9521" anchor="b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F2C41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Methods : Statistical Analysis</a:t>
            </a:r>
            <a:endParaRPr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46" name="Google Shape;46;g145fd889dd6_0_0"/>
          <p:cNvSpPr txBox="1">
            <a:spLocks noGrp="1"/>
          </p:cNvSpPr>
          <p:nvPr>
            <p:ph type="body" idx="3"/>
          </p:nvPr>
        </p:nvSpPr>
        <p:spPr>
          <a:xfrm>
            <a:off x="707012" y="1357708"/>
            <a:ext cx="5967166" cy="49299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76198" tIns="38099" rIns="19047" bIns="9521" anchor="t" anchorCtr="0">
            <a:noAutofit/>
          </a:bodyPr>
          <a:lstStyle/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Statistical analysis – geometry model for each vertebra (T1 to T12)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Generalized-Procrustes-analysis (GPA).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Principal Component analysis (PCA)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Linear regression.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Statistical analysis – curvature model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Data normalization.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Principle Component analysis (PCA).</a:t>
            </a:r>
          </a:p>
          <a:p>
            <a:pPr marL="685800" marR="0" lvl="1" indent="-228600" algn="l" defTabSz="914400" rtl="0" eaLnBrk="1" fontAlgn="auto" latinLnBrk="0" hangingPunct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sym typeface="Wingdings" panose="05000000000000000000" pitchFamily="2" charset="2"/>
              </a:rPr>
              <a:t>Linear regression.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47B1429-1D27-C6FC-D02C-1DC787733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31" y="25545"/>
            <a:ext cx="1098567" cy="95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5E4B6B-C7EA-3DFF-CF6B-242FEC4E1A4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515" r="21944"/>
          <a:stretch/>
        </p:blipFill>
        <p:spPr>
          <a:xfrm>
            <a:off x="7968323" y="1080465"/>
            <a:ext cx="3321991" cy="561917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EB3E8591-5647-F513-DCE1-8057333420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80000" y="252000"/>
            <a:ext cx="1952898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882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g145fd889dd6_0_0"/>
          <p:cNvSpPr txBox="1">
            <a:spLocks noGrp="1"/>
          </p:cNvSpPr>
          <p:nvPr>
            <p:ph type="title"/>
          </p:nvPr>
        </p:nvSpPr>
        <p:spPr>
          <a:xfrm>
            <a:off x="2857500" y="423464"/>
            <a:ext cx="6477000" cy="523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9047" tIns="9521" rIns="19047" bIns="9521" anchor="b" anchorCtr="0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4000" dirty="0">
                <a:solidFill>
                  <a:srgbClr val="F2C413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Methods : PCA</a:t>
            </a:r>
            <a:endParaRPr sz="40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6" name="Google Shape;46;g145fd889dd6_0_0"/>
              <p:cNvSpPr txBox="1">
                <a:spLocks noGrp="1"/>
              </p:cNvSpPr>
              <p:nvPr>
                <p:ph type="body" idx="3"/>
              </p:nvPr>
            </p:nvSpPr>
            <p:spPr>
              <a:xfrm>
                <a:off x="707012" y="1357708"/>
                <a:ext cx="5967166" cy="492997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76198" tIns="38099" rIns="19047" bIns="9521" anchor="t" anchorCtr="0">
                <a:noAutofit/>
              </a:bodyPr>
              <a:lstStyle/>
              <a:p>
                <a:pPr marL="0" indent="0">
                  <a:lnSpc>
                    <a:spcPct val="90000"/>
                  </a:lnSpc>
                  <a:spcBef>
                    <a:spcPts val="1000"/>
                  </a:spcBef>
                  <a:buClrTx/>
                  <a:buSzTx/>
                  <a:buNone/>
                  <a:defRPr/>
                </a:pPr>
                <a:r>
                  <a:rPr kumimoji="0" lang="en-US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Illustration of PCA</a:t>
                </a:r>
              </a:p>
              <a:p>
                <a:pPr marL="342900" indent="-342900">
                  <a:lnSpc>
                    <a:spcPct val="90000"/>
                  </a:lnSpc>
                  <a:spcBef>
                    <a:spcPts val="1000"/>
                  </a:spcBef>
                  <a:buClrTx/>
                  <a:buSzTx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Decompose a large matrix into product of two smaller matrices: </a:t>
                </a:r>
              </a:p>
              <a:p>
                <a:pPr marL="0" indent="0">
                  <a:lnSpc>
                    <a:spcPct val="90000"/>
                  </a:lnSpc>
                  <a:spcBef>
                    <a:spcPts val="1000"/>
                  </a:spcBef>
                  <a:buClrTx/>
                  <a:buSzTx/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𝐴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=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𝑈</m:t>
                      </m:r>
                      <m:r>
                        <a:rPr kumimoji="0" lang="en-US" sz="2400" b="0" i="1" u="none" strike="noStrike" kern="1200" cap="none" spc="0" normalizeH="0" baseline="0" noProof="0" smtClean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+mn-ea"/>
                          <a:cs typeface="+mn-cs"/>
                          <a:sym typeface="Wingdings" panose="05000000000000000000" pitchFamily="2" charset="2"/>
                        </a:rPr>
                        <m:t> × </m:t>
                      </m:r>
                      <m:sSup>
                        <m:sSupPr>
                          <m:ctrlP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  <a:sym typeface="Wingdings" panose="05000000000000000000" pitchFamily="2" charset="2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  <a:sym typeface="Wingdings" panose="05000000000000000000" pitchFamily="2" charset="2"/>
                            </a:rPr>
                            <m:t>𝑉</m:t>
                          </m:r>
                        </m:e>
                        <m:sup>
                          <m:r>
                            <a:rPr kumimoji="0" lang="en-US" sz="2400" b="0" i="1" u="none" strike="noStrike" kern="1200" cap="none" spc="0" normalizeH="0" baseline="0" noProof="0" smtClean="0">
                              <a:ln>
                                <a:noFill/>
                              </a:ln>
                              <a:solidFill>
                                <a:prstClr val="black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Cambria Math" panose="02040503050406030204" pitchFamily="18" charset="0"/>
                              <a:cs typeface="+mn-cs"/>
                              <a:sym typeface="Wingdings" panose="05000000000000000000" pitchFamily="2" charset="2"/>
                            </a:rPr>
                            <m:t>𝑇</m:t>
                          </m:r>
                        </m:sup>
                      </m:sSup>
                    </m:oMath>
                  </m:oMathPara>
                </a14:m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pPr marL="0" marR="0" lvl="0" indent="0" algn="l" defTabSz="914400" rtl="0" eaLnBrk="1" fontAlgn="auto" latinLnBrk="0" hangingPunct="1">
                  <a:lnSpc>
                    <a:spcPct val="90000"/>
                  </a:lnSpc>
                  <a:spcBef>
                    <a:spcPts val="10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None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Where A is original matrix, U is score matrix and V is loading matrix (Principal Component)</a:t>
                </a:r>
              </a:p>
              <a:p>
                <a:pPr marL="342900" indent="-342900">
                  <a:lnSpc>
                    <a:spcPct val="90000"/>
                  </a:lnSpc>
                  <a:spcBef>
                    <a:spcPts val="1000"/>
                  </a:spcBef>
                  <a:buClrTx/>
                  <a:buSzTx/>
                  <a:defRPr/>
                </a:pPr>
                <a:r>
                  <a:rPr lang="en-US" sz="2400" kern="1200" dirty="0">
                    <a:solidFill>
                      <a:prstClr val="black"/>
                    </a:solidFill>
                    <a:ea typeface="+mn-ea"/>
                    <a:cs typeface="+mn-cs"/>
                    <a:sym typeface="Wingdings" panose="05000000000000000000" pitchFamily="2" charset="2"/>
                  </a:rPr>
                  <a:t>Matrices dimensionality for T1</a:t>
                </a:r>
                <a:endParaRPr kumimoji="0" 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  <a:sym typeface="Wingdings" panose="05000000000000000000" pitchFamily="2" charset="2"/>
                </a:endParaRP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84 x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1914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nodal location matrix (A)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84 x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83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Scores matrix (U) </a:t>
                </a:r>
              </a:p>
              <a:p>
                <a:pPr marL="685800" marR="0" lvl="1" indent="-228600" algn="l" defTabSz="914400" rtl="0" eaLnBrk="1" fontAlgn="auto" latinLnBrk="0" hangingPunct="1">
                  <a:lnSpc>
                    <a:spcPct val="900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 typeface="Arial" panose="020B0604020202020204" pitchFamily="34" charset="0"/>
                  <a:buChar char="•"/>
                  <a:tabLst/>
                  <a:defRPr/>
                </a:pP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000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1914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x 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70C0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83</a:t>
                </a:r>
                <a:r>
                  <a:rPr kumimoji="0" lang="en-US" sz="24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Calibri" panose="020F0502020204030204"/>
                    <a:ea typeface="+mn-ea"/>
                    <a:cs typeface="+mn-cs"/>
                    <a:sym typeface="Wingdings" panose="05000000000000000000" pitchFamily="2" charset="2"/>
                  </a:rPr>
                  <a:t> loading matrix (V) </a:t>
                </a:r>
              </a:p>
            </p:txBody>
          </p:sp>
        </mc:Choice>
        <mc:Fallback xmlns="">
          <p:sp>
            <p:nvSpPr>
              <p:cNvPr id="46" name="Google Shape;46;g145fd889dd6_0_0"/>
              <p:cNvSpPr txBox="1"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3"/>
              </p:nvPr>
            </p:nvSpPr>
            <p:spPr>
              <a:xfrm>
                <a:off x="707012" y="1357708"/>
                <a:ext cx="5967166" cy="4929970"/>
              </a:xfrm>
              <a:prstGeom prst="rect">
                <a:avLst/>
              </a:prstGeom>
              <a:blipFill>
                <a:blip r:embed="rId3"/>
                <a:stretch>
                  <a:fillRect l="-2349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26" name="Picture 2">
            <a:extLst>
              <a:ext uri="{FF2B5EF4-FFF2-40B4-BE49-F238E27FC236}">
                <a16:creationId xmlns:a16="http://schemas.microsoft.com/office/drawing/2014/main" id="{F47B1429-1D27-C6FC-D02C-1DC7877337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531" y="25545"/>
            <a:ext cx="1098567" cy="95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1064AAF-8082-F845-82F8-4455D8DF53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" r="82649" b="76643"/>
          <a:stretch/>
        </p:blipFill>
        <p:spPr>
          <a:xfrm>
            <a:off x="8459337" y="1886888"/>
            <a:ext cx="2866068" cy="2182498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A9B7D58-8D19-B5FC-C79F-C1F78C5AF03E}"/>
              </a:ext>
            </a:extLst>
          </p:cNvPr>
          <p:cNvCxnSpPr>
            <a:cxnSpLocks/>
          </p:cNvCxnSpPr>
          <p:nvPr/>
        </p:nvCxnSpPr>
        <p:spPr>
          <a:xfrm>
            <a:off x="8459337" y="1649009"/>
            <a:ext cx="530977" cy="1808639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DF364C4-EFF0-9552-E3F1-492BD5D73E94}"/>
              </a:ext>
            </a:extLst>
          </p:cNvPr>
          <p:cNvSpPr txBox="1"/>
          <p:nvPr/>
        </p:nvSpPr>
        <p:spPr>
          <a:xfrm>
            <a:off x="8033379" y="1000552"/>
            <a:ext cx="122843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# of nodes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9E23CF8-47F6-4275-D3ED-BC10ECA8B4B8}"/>
              </a:ext>
            </a:extLst>
          </p:cNvPr>
          <p:cNvCxnSpPr>
            <a:cxnSpLocks/>
          </p:cNvCxnSpPr>
          <p:nvPr/>
        </p:nvCxnSpPr>
        <p:spPr>
          <a:xfrm flipH="1">
            <a:off x="9350532" y="1483833"/>
            <a:ext cx="625895" cy="197381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25A03DD9-CD91-8656-30CA-199914AE31E3}"/>
              </a:ext>
            </a:extLst>
          </p:cNvPr>
          <p:cNvSpPr txBox="1"/>
          <p:nvPr/>
        </p:nvSpPr>
        <p:spPr>
          <a:xfrm>
            <a:off x="9422479" y="1131363"/>
            <a:ext cx="17812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Nodal ID, x, y, z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EDA6D2D-E7AC-6FA9-A55A-FA1CCE8AB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85908" y="4397197"/>
            <a:ext cx="4914900" cy="183832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1AD1D4EC-2538-1B8F-6DE2-6A8E62391002}"/>
              </a:ext>
            </a:extLst>
          </p:cNvPr>
          <p:cNvCxnSpPr>
            <a:cxnSpLocks/>
          </p:cNvCxnSpPr>
          <p:nvPr/>
        </p:nvCxnSpPr>
        <p:spPr>
          <a:xfrm flipV="1">
            <a:off x="6766737" y="5126467"/>
            <a:ext cx="800020" cy="61570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1E2F93C2-4BEE-EDF8-4322-7BDA24444E05}"/>
              </a:ext>
            </a:extLst>
          </p:cNvPr>
          <p:cNvSpPr txBox="1"/>
          <p:nvPr/>
        </p:nvSpPr>
        <p:spPr>
          <a:xfrm>
            <a:off x="4444823" y="5339535"/>
            <a:ext cx="25794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  <a:sym typeface="Wingdings" panose="05000000000000000000" pitchFamily="2" charset="2"/>
              </a:rPr>
              <a:t>Can select at most 83 PCs </a:t>
            </a:r>
            <a:r>
              <a:rPr lang="en-US" dirty="0">
                <a:sym typeface="Wingdings" panose="05000000000000000000" pitchFamily="2" charset="2"/>
              </a:rPr>
              <a:t>(in this case of 84 subjects).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9D709CD-7657-D5FA-ACD5-9C70E07F00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80000" y="252000"/>
            <a:ext cx="1952898" cy="552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907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4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21" grpId="0"/>
    </p:bldLst>
  </p:timing>
</p:sld>
</file>

<file path=ppt/theme/theme1.xml><?xml version="1.0" encoding="utf-8"?>
<a:theme xmlns:a="http://schemas.openxmlformats.org/drawingml/2006/main" name="Medical Poster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4C5A6A"/>
      </a:hlink>
      <a:folHlink>
        <a:srgbClr val="808DA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oE BLUE Connector Template">
  <a:themeElements>
    <a:clrScheme name="Marina">
      <a:dk1>
        <a:srgbClr val="FFFFFF"/>
      </a:dk1>
      <a:lt1>
        <a:srgbClr val="00517C"/>
      </a:lt1>
      <a:dk2>
        <a:srgbClr val="004065"/>
      </a:dk2>
      <a:lt2>
        <a:srgbClr val="EEEEEE"/>
      </a:lt2>
      <a:accent1>
        <a:srgbClr val="0277BD"/>
      </a:accent1>
      <a:accent2>
        <a:srgbClr val="D86018"/>
      </a:accent2>
      <a:accent3>
        <a:srgbClr val="A5A508"/>
      </a:accent3>
      <a:accent4>
        <a:srgbClr val="00B2A9"/>
      </a:accent4>
      <a:accent5>
        <a:srgbClr val="2F65A7"/>
      </a:accent5>
      <a:accent6>
        <a:srgbClr val="702082"/>
      </a:accent6>
      <a:hlink>
        <a:srgbClr val="1779BA"/>
      </a:hlink>
      <a:folHlink>
        <a:srgbClr val="8BC34A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11291</TotalTime>
  <Words>1382</Words>
  <Application>Microsoft Office PowerPoint</Application>
  <PresentationFormat>Widescreen</PresentationFormat>
  <Paragraphs>184</Paragraphs>
  <Slides>26</Slides>
  <Notes>26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26</vt:i4>
      </vt:variant>
    </vt:vector>
  </HeadingPairs>
  <TitlesOfParts>
    <vt:vector size="37" baseType="lpstr">
      <vt:lpstr>Arial</vt:lpstr>
      <vt:lpstr>Calibri</vt:lpstr>
      <vt:lpstr>Cambria</vt:lpstr>
      <vt:lpstr>Cambria Math</vt:lpstr>
      <vt:lpstr>Roboto</vt:lpstr>
      <vt:lpstr>Roboto Black</vt:lpstr>
      <vt:lpstr>Roboto Light</vt:lpstr>
      <vt:lpstr>Ubuntu Light</vt:lpstr>
      <vt:lpstr>Wingdings</vt:lpstr>
      <vt:lpstr>Medical Poster</vt:lpstr>
      <vt:lpstr>CoE BLUE Connector Template</vt:lpstr>
      <vt:lpstr>A Parametric Thoracic Spine Model Accounting for Geometric Variations by Age, Sex, Stature, and Body Mass Index </vt:lpstr>
      <vt:lpstr>Introduction</vt:lpstr>
      <vt:lpstr>Introduction</vt:lpstr>
      <vt:lpstr>Objective</vt:lpstr>
      <vt:lpstr>Methods : Overview</vt:lpstr>
      <vt:lpstr>Methods : Data Collection</vt:lpstr>
      <vt:lpstr>Methods : Data Extraction</vt:lpstr>
      <vt:lpstr>Methods : Statistical Analysis</vt:lpstr>
      <vt:lpstr>Methods : PCA</vt:lpstr>
      <vt:lpstr>Methods : Linear Regression</vt:lpstr>
      <vt:lpstr>Methods : Final Prediction</vt:lpstr>
      <vt:lpstr>Results : PC Variation</vt:lpstr>
      <vt:lpstr>Results : Vertebral Body Dimension</vt:lpstr>
      <vt:lpstr>Results : Vertebral Body Dimension</vt:lpstr>
      <vt:lpstr>Results : Vertebral Body Dimension</vt:lpstr>
      <vt:lpstr>Results : Vertebral Body Dimension</vt:lpstr>
      <vt:lpstr>Results : Subject Covariate Effects</vt:lpstr>
      <vt:lpstr>Results : Model Validation</vt:lpstr>
      <vt:lpstr>Discussion</vt:lpstr>
      <vt:lpstr>Conclusion</vt:lpstr>
      <vt:lpstr>Acknowledgement</vt:lpstr>
      <vt:lpstr>     Thank you !   Any questions ?</vt:lpstr>
      <vt:lpstr>Appendix</vt:lpstr>
      <vt:lpstr>Appendix</vt:lpstr>
      <vt:lpstr>Appendix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MECHENG 490 Final Presentation</dc:title>
  <dc:creator>Lihan Lian</dc:creator>
  <cp:lastModifiedBy>Lian, Lihan</cp:lastModifiedBy>
  <cp:revision>45</cp:revision>
  <dcterms:created xsi:type="dcterms:W3CDTF">2022-11-21T22:37:26Z</dcterms:created>
  <dcterms:modified xsi:type="dcterms:W3CDTF">2024-11-19T15:38:14Z</dcterms:modified>
</cp:coreProperties>
</file>